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7" r:id="rId5"/>
    <p:sldMasterId id="2147483681" r:id="rId6"/>
    <p:sldMasterId id="2147483688" r:id="rId7"/>
    <p:sldMasterId id="2147483669" r:id="rId8"/>
    <p:sldMasterId id="2147483660" r:id="rId9"/>
    <p:sldMasterId id="2147483785" r:id="rId10"/>
    <p:sldMasterId id="2147483802" r:id="rId11"/>
    <p:sldMasterId id="2147483811" r:id="rId12"/>
  </p:sldMasterIdLst>
  <p:notesMasterIdLst>
    <p:notesMasterId r:id="rId35"/>
  </p:notesMasterIdLst>
  <p:handoutMasterIdLst>
    <p:handoutMasterId r:id="rId36"/>
  </p:handoutMasterIdLst>
  <p:sldIdLst>
    <p:sldId id="2147327544" r:id="rId13"/>
    <p:sldId id="491" r:id="rId14"/>
    <p:sldId id="2147327307" r:id="rId15"/>
    <p:sldId id="4577" r:id="rId16"/>
    <p:sldId id="405" r:id="rId17"/>
    <p:sldId id="477" r:id="rId18"/>
    <p:sldId id="454" r:id="rId19"/>
    <p:sldId id="263" r:id="rId20"/>
    <p:sldId id="320" r:id="rId21"/>
    <p:sldId id="323" r:id="rId22"/>
    <p:sldId id="2147327413" r:id="rId23"/>
    <p:sldId id="2147327535" r:id="rId24"/>
    <p:sldId id="2147375692" r:id="rId25"/>
    <p:sldId id="2147375686" r:id="rId26"/>
    <p:sldId id="2147327329" r:id="rId27"/>
    <p:sldId id="2147375690" r:id="rId28"/>
    <p:sldId id="4611" r:id="rId29"/>
    <p:sldId id="2147375691" r:id="rId30"/>
    <p:sldId id="259" r:id="rId31"/>
    <p:sldId id="2432" r:id="rId32"/>
    <p:sldId id="2834" r:id="rId33"/>
    <p:sldId id="21473273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1ED079-5219-480C-B1BE-0808E7E8938F}">
          <p14:sldIdLst>
            <p14:sldId id="2147327544"/>
            <p14:sldId id="491"/>
            <p14:sldId id="2147327307"/>
            <p14:sldId id="4577"/>
            <p14:sldId id="405"/>
            <p14:sldId id="477"/>
            <p14:sldId id="454"/>
            <p14:sldId id="263"/>
            <p14:sldId id="320"/>
            <p14:sldId id="323"/>
            <p14:sldId id="2147327413"/>
            <p14:sldId id="2147327535"/>
            <p14:sldId id="2147375692"/>
            <p14:sldId id="2147375686"/>
            <p14:sldId id="2147327329"/>
            <p14:sldId id="2147375690"/>
            <p14:sldId id="4611"/>
            <p14:sldId id="2147375691"/>
            <p14:sldId id="259"/>
            <p14:sldId id="2432"/>
            <p14:sldId id="2834"/>
            <p14:sldId id="214732733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6C5328-003B-EC5D-8C56-5F75BC914AD0}" name="Rabin, Amy (AHRQ/IOD) (CTR)" initials="RA((" userId="S::Amy.Rabin@ahrq.hhs.gov::8ba98671-3220-4dd2-a11d-81b03b3af334" providerId="AD"/>
  <p188:author id="{F19B46CB-A748-3665-0A9D-DABC206F4627}" name="Shulman, Nicole (AHRQ/OC)" initials="SN(" userId="S::Nicole.Shulman@ahrq.hhs.gov::3e877606-ca2d-468f-8630-9938a972dfc9" providerId="AD"/>
  <p188:author id="{B62EBFEF-9B78-768F-07DE-30E7F2288161}" name="Bierman, Arlene (AHRQ/IOD)" initials="BA(" userId="S::Arlene.Bierman@ahrq.hhs.gov::a9caceba-4f81-4ba7-ad81-1554bd1c62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6804" autoAdjust="0"/>
  </p:normalViewPr>
  <p:slideViewPr>
    <p:cSldViewPr>
      <p:cViewPr varScale="1">
        <p:scale>
          <a:sx n="56" d="100"/>
          <a:sy n="56" d="100"/>
        </p:scale>
        <p:origin x="788"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6"/>
    </p:cViewPr>
  </p:sorterViewPr>
  <p:notesViewPr>
    <p:cSldViewPr>
      <p:cViewPr varScale="1">
        <p:scale>
          <a:sx n="75" d="100"/>
          <a:sy n="75" d="100"/>
        </p:scale>
        <p:origin x="-17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owe Galbraith" userId="36363254-1eb7-4baf-a43e-8d78e81283bb" providerId="ADAL" clId="{7689D38F-75C2-47E4-98FE-14E672340C80}"/>
    <pc:docChg chg="custSel modSld">
      <pc:chgData name="Marlowe Galbraith" userId="36363254-1eb7-4baf-a43e-8d78e81283bb" providerId="ADAL" clId="{7689D38F-75C2-47E4-98FE-14E672340C80}" dt="2024-07-15T16:41:03.942" v="7" actId="20577"/>
      <pc:docMkLst>
        <pc:docMk/>
      </pc:docMkLst>
      <pc:sldChg chg="modSp mod">
        <pc:chgData name="Marlowe Galbraith" userId="36363254-1eb7-4baf-a43e-8d78e81283bb" providerId="ADAL" clId="{7689D38F-75C2-47E4-98FE-14E672340C80}" dt="2024-07-15T16:40:55.516" v="6" actId="20577"/>
        <pc:sldMkLst>
          <pc:docMk/>
          <pc:sldMk cId="671836624" sldId="2147375686"/>
        </pc:sldMkLst>
        <pc:spChg chg="mod">
          <ac:chgData name="Marlowe Galbraith" userId="36363254-1eb7-4baf-a43e-8d78e81283bb" providerId="ADAL" clId="{7689D38F-75C2-47E4-98FE-14E672340C80}" dt="2024-07-15T16:40:55.516" v="6" actId="20577"/>
          <ac:spMkLst>
            <pc:docMk/>
            <pc:sldMk cId="671836624" sldId="2147375686"/>
            <ac:spMk id="3" creationId="{9B6C9B29-FBC5-4CFA-79C9-D006B34CF835}"/>
          </ac:spMkLst>
        </pc:spChg>
      </pc:sldChg>
      <pc:sldChg chg="modSp mod">
        <pc:chgData name="Marlowe Galbraith" userId="36363254-1eb7-4baf-a43e-8d78e81283bb" providerId="ADAL" clId="{7689D38F-75C2-47E4-98FE-14E672340C80}" dt="2024-07-15T16:41:03.942" v="7" actId="20577"/>
        <pc:sldMkLst>
          <pc:docMk/>
          <pc:sldMk cId="1719280141" sldId="2147375690"/>
        </pc:sldMkLst>
        <pc:spChg chg="mod">
          <ac:chgData name="Marlowe Galbraith" userId="36363254-1eb7-4baf-a43e-8d78e81283bb" providerId="ADAL" clId="{7689D38F-75C2-47E4-98FE-14E672340C80}" dt="2024-07-15T16:41:03.942" v="7" actId="20577"/>
          <ac:spMkLst>
            <pc:docMk/>
            <pc:sldMk cId="1719280141" sldId="2147375690"/>
            <ac:spMk id="2" creationId="{889FA814-9891-7073-33F2-11072754164D}"/>
          </ac:spMkLst>
        </pc:spChg>
      </pc:sldChg>
      <pc:sldChg chg="addSp delSp modSp mod">
        <pc:chgData name="Marlowe Galbraith" userId="36363254-1eb7-4baf-a43e-8d78e81283bb" providerId="ADAL" clId="{7689D38F-75C2-47E4-98FE-14E672340C80}" dt="2024-07-15T13:53:40.329" v="5" actId="478"/>
        <pc:sldMkLst>
          <pc:docMk/>
          <pc:sldMk cId="4083621314" sldId="2147375692"/>
        </pc:sldMkLst>
        <pc:spChg chg="add del mod">
          <ac:chgData name="Marlowe Galbraith" userId="36363254-1eb7-4baf-a43e-8d78e81283bb" providerId="ADAL" clId="{7689D38F-75C2-47E4-98FE-14E672340C80}" dt="2024-07-15T13:53:40.329" v="5" actId="478"/>
          <ac:spMkLst>
            <pc:docMk/>
            <pc:sldMk cId="4083621314" sldId="2147375692"/>
            <ac:spMk id="4" creationId="{DB6DCDD6-6E39-0AB8-096B-8EB29CB2DB05}"/>
          </ac:spMkLst>
        </pc:spChg>
        <pc:spChg chg="del mod">
          <ac:chgData name="Marlowe Galbraith" userId="36363254-1eb7-4baf-a43e-8d78e81283bb" providerId="ADAL" clId="{7689D38F-75C2-47E4-98FE-14E672340C80}" dt="2024-07-15T13:46:42.781" v="2" actId="478"/>
          <ac:spMkLst>
            <pc:docMk/>
            <pc:sldMk cId="4083621314" sldId="2147375692"/>
            <ac:spMk id="163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E40ABE-DCA6-4B7A-B1BC-961182C98C1E}" type="datetimeFigureOut">
              <a:rPr lang="en-US" smtClean="0"/>
              <a:pPr/>
              <a:t>7/15/2024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3DE9D1-BBA0-4F2C-9FA0-7B37DDC69B66}" type="slidenum">
              <a:rPr lang="en-US" smtClean="0"/>
              <a:pPr/>
              <a:t>‹#›</a:t>
            </a:fld>
            <a:endParaRPr lang="en-US"/>
          </a:p>
        </p:txBody>
      </p:sp>
    </p:spTree>
    <p:extLst>
      <p:ext uri="{BB962C8B-B14F-4D97-AF65-F5344CB8AC3E}">
        <p14:creationId xmlns:p14="http://schemas.microsoft.com/office/powerpoint/2010/main" val="824525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06A1E-4DC8-4B97-9735-D05403F9CA2D}"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BA40C-25F7-4A81-B7B0-365A5351FE20}" type="slidenum">
              <a:rPr lang="en-US" smtClean="0"/>
              <a:t>‹#›</a:t>
            </a:fld>
            <a:endParaRPr lang="en-US"/>
          </a:p>
        </p:txBody>
      </p:sp>
    </p:spTree>
    <p:extLst>
      <p:ext uri="{BB962C8B-B14F-4D97-AF65-F5344CB8AC3E}">
        <p14:creationId xmlns:p14="http://schemas.microsoft.com/office/powerpoint/2010/main" val="2614974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BD10E-7F75-4D02-8356-654F53F1D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551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ac5ba4840e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ac5ba4840e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This brings us to the purpose and scope of the </a:t>
            </a:r>
            <a:r>
              <a:rPr lang="en-US" dirty="0" err="1"/>
              <a:t>eCare</a:t>
            </a:r>
            <a:r>
              <a:rPr lang="en-US" dirty="0"/>
              <a:t> Plan for Multiple Chronic Conditions (or MCC) Project. </a:t>
            </a:r>
            <a:endParaRPr dirty="0"/>
          </a:p>
          <a:p>
            <a:pPr marL="0" marR="0" lvl="0" indent="0" algn="l" rtl="0">
              <a:lnSpc>
                <a:spcPct val="100000"/>
              </a:lnSpc>
              <a:spcBef>
                <a:spcPts val="0"/>
              </a:spcBef>
              <a:spcAft>
                <a:spcPts val="0"/>
              </a:spcAft>
              <a:buSzPts val="1400"/>
              <a:buNone/>
            </a:pPr>
            <a:r>
              <a:rPr lang="en-US" dirty="0"/>
              <a:t>We are here to build capacity for pragmatic, patient-centered outcomes research by</a:t>
            </a:r>
            <a:endParaRPr dirty="0"/>
          </a:p>
          <a:p>
            <a:pPr marL="457200" marR="0" lvl="0" indent="-317500" algn="l" rtl="0">
              <a:lnSpc>
                <a:spcPct val="100000"/>
              </a:lnSpc>
              <a:spcBef>
                <a:spcPts val="0"/>
              </a:spcBef>
              <a:spcAft>
                <a:spcPts val="0"/>
              </a:spcAft>
              <a:buSzPts val="1400"/>
              <a:buChar char="●"/>
            </a:pPr>
            <a:r>
              <a:rPr lang="en-US" dirty="0"/>
              <a:t>developing an interoperable electronic care plan</a:t>
            </a:r>
            <a:endParaRPr dirty="0"/>
          </a:p>
          <a:p>
            <a:pPr marL="457200" marR="0" lvl="0" indent="-317500" algn="l" rtl="0">
              <a:lnSpc>
                <a:spcPct val="100000"/>
              </a:lnSpc>
              <a:spcBef>
                <a:spcPts val="0"/>
              </a:spcBef>
              <a:spcAft>
                <a:spcPts val="0"/>
              </a:spcAft>
              <a:buSzPts val="1400"/>
              <a:buChar char="●"/>
            </a:pPr>
            <a:r>
              <a:rPr lang="en-US" dirty="0"/>
              <a:t>to facilitate aggregation and sharing of critical patient-centered data</a:t>
            </a:r>
            <a:endParaRPr dirty="0"/>
          </a:p>
          <a:p>
            <a:pPr marL="457200" marR="0" lvl="0" indent="-317500" algn="l" rtl="0">
              <a:lnSpc>
                <a:spcPct val="100000"/>
              </a:lnSpc>
              <a:spcBef>
                <a:spcPts val="0"/>
              </a:spcBef>
              <a:spcAft>
                <a:spcPts val="0"/>
              </a:spcAft>
              <a:buSzPts val="1400"/>
              <a:buChar char="●"/>
            </a:pPr>
            <a:r>
              <a:rPr lang="en-US" dirty="0"/>
              <a:t>across home, community, clinic and research based settings</a:t>
            </a:r>
            <a:endParaRPr dirty="0"/>
          </a:p>
          <a:p>
            <a:pPr marL="457200" marR="0" lvl="0" indent="-317500" algn="l" rtl="0">
              <a:lnSpc>
                <a:spcPct val="100000"/>
              </a:lnSpc>
              <a:spcBef>
                <a:spcPts val="0"/>
              </a:spcBef>
              <a:spcAft>
                <a:spcPts val="0"/>
              </a:spcAft>
              <a:buSzPts val="1400"/>
              <a:buChar char="●"/>
            </a:pPr>
            <a:r>
              <a:rPr lang="en-US" dirty="0"/>
              <a:t>for people with multiple chronic conditions.</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The Confluence link for this project is included below.</a:t>
            </a:r>
            <a:endParaRPr dirty="0"/>
          </a:p>
        </p:txBody>
      </p:sp>
      <p:sp>
        <p:nvSpPr>
          <p:cNvPr id="176" name="Google Shape;176;g2ac5ba4840e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https://cmext.ahrq.gov/confluence/pages/viewpage.action?pageId=109248868&amp;preview=/109248868/109249322/MCC%20eCare%20Plan%20TEP%20Monthly%20Meeting%2018NOV21.pdf</a:t>
            </a:r>
          </a:p>
        </p:txBody>
      </p:sp>
      <p:sp>
        <p:nvSpPr>
          <p:cNvPr id="4" name="Slide Number Placeholder 3"/>
          <p:cNvSpPr>
            <a:spLocks noGrp="1"/>
          </p:cNvSpPr>
          <p:nvPr>
            <p:ph type="sldNum" sz="quarter" idx="5"/>
          </p:nvPr>
        </p:nvSpPr>
        <p:spPr/>
        <p:txBody>
          <a:bodyPr/>
          <a:lstStyle/>
          <a:p>
            <a:fld id="{F7DF604D-C3B7-41B7-992A-9AD867AC1F65}" type="slidenum">
              <a:rPr lang="en-US" smtClean="0"/>
              <a:pPr/>
              <a:t>20</a:t>
            </a:fld>
            <a:endParaRPr lang="en-US"/>
          </a:p>
        </p:txBody>
      </p:sp>
    </p:spTree>
    <p:extLst>
      <p:ext uri="{BB962C8B-B14F-4D97-AF65-F5344CB8AC3E}">
        <p14:creationId xmlns:p14="http://schemas.microsoft.com/office/powerpoint/2010/main" val="2033433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ade466c29f_0_7:notes"/>
          <p:cNvSpPr txBox="1">
            <a:spLocks noGrp="1"/>
          </p:cNvSpPr>
          <p:nvPr>
            <p:ph type="body" idx="1"/>
          </p:nvPr>
        </p:nvSpPr>
        <p:spPr>
          <a:xfrm>
            <a:off x="913805" y="4343703"/>
            <a:ext cx="5030400" cy="41139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00"/>
              </a:spcBef>
              <a:spcAft>
                <a:spcPts val="0"/>
              </a:spcAft>
              <a:buSzPts val="1300"/>
              <a:buNone/>
            </a:pPr>
            <a:endParaRPr/>
          </a:p>
        </p:txBody>
      </p:sp>
      <p:sp>
        <p:nvSpPr>
          <p:cNvPr id="731" name="Google Shape;731;g2ade466c29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2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01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78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711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11</a:t>
            </a:fld>
            <a:endParaRPr lang="en-US"/>
          </a:p>
        </p:txBody>
      </p:sp>
    </p:spTree>
    <p:extLst>
      <p:ext uri="{BB962C8B-B14F-4D97-AF65-F5344CB8AC3E}">
        <p14:creationId xmlns:p14="http://schemas.microsoft.com/office/powerpoint/2010/main" val="100419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b4aeb2447a_1_1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g2b4aeb2447a_1_14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800"/>
              </a:spcBef>
              <a:spcAft>
                <a:spcPts val="0"/>
              </a:spcAft>
              <a:buNone/>
            </a:pPr>
            <a:endParaRPr dirty="0"/>
          </a:p>
        </p:txBody>
      </p:sp>
      <p:sp>
        <p:nvSpPr>
          <p:cNvPr id="1600" name="Google Shape;1600;g2b4aeb2447a_1_14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296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2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18</a:t>
            </a:fld>
            <a:endParaRPr lang="en-US"/>
          </a:p>
        </p:txBody>
      </p:sp>
    </p:spTree>
    <p:extLst>
      <p:ext uri="{BB962C8B-B14F-4D97-AF65-F5344CB8AC3E}">
        <p14:creationId xmlns:p14="http://schemas.microsoft.com/office/powerpoint/2010/main" val="421268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solidFill>
                  <a:schemeClr val="tx1"/>
                </a:solidFill>
              </a:defRPr>
            </a:lvl1pPr>
          </a:lstStyle>
          <a:p>
            <a:r>
              <a:rPr lang="en-US" dirty="0"/>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and Date</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31"/>
        <p:cNvGrpSpPr/>
        <p:nvPr/>
      </p:nvGrpSpPr>
      <p:grpSpPr>
        <a:xfrm>
          <a:off x="0" y="0"/>
          <a:ext cx="0" cy="0"/>
          <a:chOff x="0" y="0"/>
          <a:chExt cx="0" cy="0"/>
        </a:xfrm>
      </p:grpSpPr>
      <p:sp>
        <p:nvSpPr>
          <p:cNvPr id="32" name="Google Shape;32;g11c13fb5f66_1_314"/>
          <p:cNvSpPr txBox="1">
            <a:spLocks noGrp="1"/>
          </p:cNvSpPr>
          <p:nvPr>
            <p:ph type="title"/>
          </p:nvPr>
        </p:nvSpPr>
        <p:spPr>
          <a:xfrm>
            <a:off x="609600" y="182880"/>
            <a:ext cx="10972800" cy="914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lt1"/>
              </a:buClr>
              <a:buSzPts val="27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g11c13fb5f66_1_314"/>
          <p:cNvSpPr txBox="1">
            <a:spLocks noGrp="1"/>
          </p:cNvSpPr>
          <p:nvPr>
            <p:ph type="body" idx="1"/>
          </p:nvPr>
        </p:nvSpPr>
        <p:spPr>
          <a:xfrm>
            <a:off x="609600" y="1554481"/>
            <a:ext cx="10972800" cy="45260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2"/>
              </a:buClr>
              <a:buSzPts val="2100"/>
              <a:buFont typeface="Arial"/>
              <a:buChar char="•"/>
              <a:defRPr/>
            </a:lvl1pPr>
            <a:lvl2pPr marL="914400" lvl="1" indent="-342900" algn="l">
              <a:lnSpc>
                <a:spcPct val="100000"/>
              </a:lnSpc>
              <a:spcBef>
                <a:spcPts val="400"/>
              </a:spcBef>
              <a:spcAft>
                <a:spcPts val="0"/>
              </a:spcAft>
              <a:buClr>
                <a:schemeClr val="dk2"/>
              </a:buClr>
              <a:buSzPts val="1800"/>
              <a:buFont typeface="Arial"/>
              <a:buChar char="–"/>
              <a:defRPr/>
            </a:lvl2pPr>
            <a:lvl3pPr marL="1371600" lvl="2" indent="-323850" algn="l">
              <a:lnSpc>
                <a:spcPct val="100000"/>
              </a:lnSpc>
              <a:spcBef>
                <a:spcPts val="300"/>
              </a:spcBef>
              <a:spcAft>
                <a:spcPts val="0"/>
              </a:spcAft>
              <a:buClr>
                <a:schemeClr val="dk2"/>
              </a:buClr>
              <a:buSzPts val="1500"/>
              <a:buFont typeface="Noto Sans Symbols"/>
              <a:buChar char="▪"/>
              <a:defRPr/>
            </a:lvl3pPr>
            <a:lvl4pPr marL="1828800" lvl="3" indent="-298450" algn="l">
              <a:lnSpc>
                <a:spcPct val="100000"/>
              </a:lnSpc>
              <a:spcBef>
                <a:spcPts val="300"/>
              </a:spcBef>
              <a:spcAft>
                <a:spcPts val="0"/>
              </a:spcAft>
              <a:buClr>
                <a:schemeClr val="dk2"/>
              </a:buClr>
              <a:buSzPts val="1100"/>
              <a:buFont typeface="Noto Sans Symbols"/>
              <a:buChar char="❖"/>
              <a:defRPr/>
            </a:lvl4pPr>
            <a:lvl5pPr marL="2286000" lvl="4" indent="-317500" algn="l">
              <a:lnSpc>
                <a:spcPct val="100000"/>
              </a:lnSpc>
              <a:spcBef>
                <a:spcPts val="300"/>
              </a:spcBef>
              <a:spcAft>
                <a:spcPts val="0"/>
              </a:spcAft>
              <a:buClr>
                <a:schemeClr val="dk2"/>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4" name="Google Shape;34;g11c13fb5f66_1_314"/>
          <p:cNvSpPr/>
          <p:nvPr/>
        </p:nvSpPr>
        <p:spPr>
          <a:xfrm>
            <a:off x="0" y="5540967"/>
            <a:ext cx="11859200" cy="1054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g11c13fb5f66_1_314"/>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36" name="Google Shape;36;g11c13fb5f66_1_314"/>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g11c13fb5f66_1_314"/>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19665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dirty="0"/>
              <a:t>Author and Date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dirty="0"/>
              <a:t>Author and Date </a:t>
            </a:r>
          </a:p>
        </p:txBody>
      </p:sp>
    </p:spTree>
    <p:extLst>
      <p:ext uri="{BB962C8B-B14F-4D97-AF65-F5344CB8AC3E}">
        <p14:creationId xmlns:p14="http://schemas.microsoft.com/office/powerpoint/2010/main" val="1063394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9CEEB-D5BD-4BA4-9F0F-BBFD9BD91A1F}"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3192843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solidFill>
                  <a:schemeClr val="tx1"/>
                </a:solidFill>
              </a:defRPr>
            </a:lvl1pPr>
          </a:lstStyle>
          <a:p>
            <a:r>
              <a:rPr lang="en-US" dirty="0"/>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and Date</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240407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2526670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81326"/>
            <a:ext cx="10363200" cy="1362075"/>
          </a:xfrm>
        </p:spPr>
        <p:txBody>
          <a:bodyPr anchor="t"/>
          <a:lstStyle>
            <a:lvl1pPr algn="ctr">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4343401"/>
            <a:ext cx="103632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2627283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215961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609600" y="1447801"/>
            <a:ext cx="5386917"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7801"/>
            <a:ext cx="5389033"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56136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46287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492708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891790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dirty="0"/>
              <a:t>Author and Date </a:t>
            </a:r>
          </a:p>
        </p:txBody>
      </p:sp>
    </p:spTree>
    <p:extLst>
      <p:ext uri="{BB962C8B-B14F-4D97-AF65-F5344CB8AC3E}">
        <p14:creationId xmlns:p14="http://schemas.microsoft.com/office/powerpoint/2010/main" val="2625622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solidFill>
                  <a:schemeClr val="tx1"/>
                </a:solidFill>
              </a:defRPr>
            </a:lvl1pPr>
          </a:lstStyle>
          <a:p>
            <a:r>
              <a:rPr lang="en-US"/>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Author and Date</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390344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2211041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81326"/>
            <a:ext cx="10363200" cy="1362075"/>
          </a:xfrm>
        </p:spPr>
        <p:txBody>
          <a:bodyPr anchor="t"/>
          <a:lstStyle>
            <a:lvl1pPr algn="ctr">
              <a:defRPr sz="4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4343401"/>
            <a:ext cx="103632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744332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2897805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Text Placeholder 2"/>
          <p:cNvSpPr>
            <a:spLocks noGrp="1"/>
          </p:cNvSpPr>
          <p:nvPr>
            <p:ph type="body" idx="1"/>
          </p:nvPr>
        </p:nvSpPr>
        <p:spPr>
          <a:xfrm>
            <a:off x="609600" y="1447801"/>
            <a:ext cx="5386917"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7801"/>
            <a:ext cx="5389033"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3244460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2627431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234206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81326"/>
            <a:ext cx="10363200" cy="1362075"/>
          </a:xfrm>
        </p:spPr>
        <p:txBody>
          <a:bodyPr anchor="t"/>
          <a:lstStyle>
            <a:lvl1pPr algn="ctr">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4343401"/>
            <a:ext cx="103632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a:p>
        </p:txBody>
      </p:sp>
    </p:spTree>
    <p:extLst>
      <p:ext uri="{BB962C8B-B14F-4D97-AF65-F5344CB8AC3E}">
        <p14:creationId xmlns:p14="http://schemas.microsoft.com/office/powerpoint/2010/main" val="3742748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arrow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E06780-E3EA-4F2B-8255-A0F6C3B863A6}"/>
              </a:ext>
            </a:extLst>
          </p:cNvPr>
          <p:cNvSpPr/>
          <p:nvPr userDrawn="1"/>
        </p:nvSpPr>
        <p:spPr>
          <a:xfrm>
            <a:off x="-24714" y="-6837"/>
            <a:ext cx="11434242" cy="836494"/>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1ADE74B-0A13-488D-AF43-388862362BD4}"/>
              </a:ext>
            </a:extLst>
          </p:cNvPr>
          <p:cNvSpPr>
            <a:spLocks noGrp="1"/>
          </p:cNvSpPr>
          <p:nvPr>
            <p:ph type="sldNum" sz="quarter" idx="12"/>
          </p:nvPr>
        </p:nvSpPr>
        <p:spPr>
          <a:xfrm>
            <a:off x="9448800" y="6492875"/>
            <a:ext cx="2743200" cy="365125"/>
          </a:xfrm>
        </p:spPr>
        <p:txBody>
          <a:bodyPr/>
          <a:lstStyle/>
          <a:p>
            <a:fld id="{2C10B610-381F-432D-A853-6CC0B0380E78}" type="slidenum">
              <a:rPr lang="en-US" smtClean="0"/>
              <a:t>‹#›</a:t>
            </a:fld>
            <a:endParaRPr lang="en-US"/>
          </a:p>
        </p:txBody>
      </p:sp>
      <p:pic>
        <p:nvPicPr>
          <p:cNvPr id="6" name="Picture 5">
            <a:extLst>
              <a:ext uri="{FF2B5EF4-FFF2-40B4-BE49-F238E27FC236}">
                <a16:creationId xmlns:a16="http://schemas.microsoft.com/office/drawing/2014/main" id="{D9514ABD-2113-4762-AFDE-69273447A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13"/>
          <a:stretch/>
        </p:blipFill>
        <p:spPr>
          <a:xfrm>
            <a:off x="11081982" y="-6837"/>
            <a:ext cx="1110018" cy="836494"/>
          </a:xfrm>
          <a:prstGeom prst="rect">
            <a:avLst/>
          </a:prstGeom>
        </p:spPr>
      </p:pic>
      <p:cxnSp>
        <p:nvCxnSpPr>
          <p:cNvPr id="9" name="Straight Connector 8">
            <a:extLst>
              <a:ext uri="{FF2B5EF4-FFF2-40B4-BE49-F238E27FC236}">
                <a16:creationId xmlns:a16="http://schemas.microsoft.com/office/drawing/2014/main" id="{6681C648-7BC5-456C-AD84-7B0B26650534}"/>
              </a:ext>
            </a:extLst>
          </p:cNvPr>
          <p:cNvCxnSpPr>
            <a:cxnSpLocks/>
          </p:cNvCxnSpPr>
          <p:nvPr userDrawn="1"/>
        </p:nvCxnSpPr>
        <p:spPr>
          <a:xfrm>
            <a:off x="-24714" y="867664"/>
            <a:ext cx="12257903" cy="0"/>
          </a:xfrm>
          <a:prstGeom prst="line">
            <a:avLst/>
          </a:prstGeom>
          <a:ln w="101600">
            <a:gradFill>
              <a:gsLst>
                <a:gs pos="0">
                  <a:srgbClr val="92D050"/>
                </a:gs>
                <a:gs pos="37000">
                  <a:srgbClr val="00B050"/>
                </a:gs>
                <a:gs pos="70000">
                  <a:srgbClr val="277D9E"/>
                </a:gs>
                <a:gs pos="100000">
                  <a:srgbClr val="00B0F0"/>
                </a:gs>
              </a:gsLst>
              <a:lin ang="0" scaled="0"/>
            </a:gra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272E8E7B-DFFC-4EF2-BE00-586EDBC425DF}"/>
              </a:ext>
            </a:extLst>
          </p:cNvPr>
          <p:cNvSpPr>
            <a:spLocks noGrp="1"/>
          </p:cNvSpPr>
          <p:nvPr>
            <p:ph sz="quarter" idx="13" hasCustomPrompt="1"/>
          </p:nvPr>
        </p:nvSpPr>
        <p:spPr>
          <a:xfrm>
            <a:off x="331788" y="-6837"/>
            <a:ext cx="9717087" cy="836493"/>
          </a:xfrm>
          <a:prstGeom prst="rect">
            <a:avLst/>
          </a:prstGeom>
        </p:spPr>
        <p:txBody>
          <a:bodyPr bIns="0" anchor="ctr" anchorCtr="0">
            <a:noAutofit/>
          </a:bodyPr>
          <a:lstStyle>
            <a:lvl1pPr marL="0" indent="0">
              <a:buNone/>
              <a:defRPr sz="3600" b="1">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Narrow Header Example (Use Sparingly)</a:t>
            </a:r>
          </a:p>
        </p:txBody>
      </p:sp>
      <p:sp>
        <p:nvSpPr>
          <p:cNvPr id="21" name="Text Placeholder 17">
            <a:extLst>
              <a:ext uri="{FF2B5EF4-FFF2-40B4-BE49-F238E27FC236}">
                <a16:creationId xmlns:a16="http://schemas.microsoft.com/office/drawing/2014/main" id="{1920A7AA-79FE-4CE7-AC7E-E98219BF0FC7}"/>
              </a:ext>
            </a:extLst>
          </p:cNvPr>
          <p:cNvSpPr>
            <a:spLocks noGrp="1"/>
          </p:cNvSpPr>
          <p:nvPr>
            <p:ph type="body" sz="quarter" idx="15"/>
          </p:nvPr>
        </p:nvSpPr>
        <p:spPr>
          <a:xfrm>
            <a:off x="331788" y="1119116"/>
            <a:ext cx="11517312" cy="5373759"/>
          </a:xfrm>
          <a:prstGeom prst="rect">
            <a:avLst/>
          </a:prstGeom>
        </p:spPr>
        <p:txBody>
          <a:bodyPr lIns="0" rIns="0"/>
          <a:lstStyle>
            <a:lvl1pPr marL="457200" indent="-342900">
              <a:buClr>
                <a:srgbClr val="00B0F0"/>
              </a:buClr>
              <a:buFont typeface="Arial" panose="020B0604020202020204" pitchFamily="34" charset="0"/>
              <a:buChar char="•"/>
              <a:defRPr>
                <a:solidFill>
                  <a:schemeClr val="tx1">
                    <a:lumMod val="75000"/>
                    <a:lumOff val="25000"/>
                  </a:schemeClr>
                </a:solidFill>
              </a:defRPr>
            </a:lvl1pPr>
            <a:lvl2pPr marL="742950" indent="-228600">
              <a:buFont typeface="Arial" panose="020B0604020202020204" pitchFamily="34" charset="0"/>
              <a:buChar char="•"/>
              <a:defRPr>
                <a:solidFill>
                  <a:schemeClr val="tx1">
                    <a:lumMod val="75000"/>
                    <a:lumOff val="25000"/>
                  </a:schemeClr>
                </a:solidFill>
              </a:defRPr>
            </a:lvl2pPr>
            <a:lvl3pPr marL="1257300" indent="-228600">
              <a:defRPr>
                <a:solidFill>
                  <a:schemeClr val="tx1">
                    <a:lumMod val="75000"/>
                    <a:lumOff val="25000"/>
                  </a:schemeClr>
                </a:solidFill>
              </a:defRPr>
            </a:lvl3pPr>
            <a:lvl4pPr marL="1714500" indent="-228600">
              <a:defRPr>
                <a:solidFill>
                  <a:schemeClr val="tx1">
                    <a:lumMod val="75000"/>
                    <a:lumOff val="25000"/>
                  </a:schemeClr>
                </a:solidFill>
              </a:defRPr>
            </a:lvl4pPr>
            <a:lvl5pPr marL="2171700" indent="-228600">
              <a:defRPr>
                <a:solidFill>
                  <a:schemeClr val="tx1">
                    <a:lumMod val="75000"/>
                    <a:lumOff val="25000"/>
                  </a:schemeClr>
                </a:solidFill>
              </a:defRPr>
            </a:lvl5pPr>
            <a:lvl6pPr marL="2628900" indent="-228600">
              <a:defRPr>
                <a:solidFill>
                  <a:schemeClr val="tx1">
                    <a:lumMod val="75000"/>
                    <a:lumOff val="25000"/>
                  </a:schemeClr>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936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dirty="0"/>
              <a:t>Author and Date </a:t>
            </a:r>
          </a:p>
        </p:txBody>
      </p:sp>
    </p:spTree>
    <p:extLst>
      <p:ext uri="{BB962C8B-B14F-4D97-AF65-F5344CB8AC3E}">
        <p14:creationId xmlns:p14="http://schemas.microsoft.com/office/powerpoint/2010/main" val="2104760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50498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25788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ne text box">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sz="2400" b="0">
                <a:latin typeface="+mj-lt"/>
                <a:cs typeface="Times New Roman" panose="02020603050405020304" pitchFamily="18" charset="0"/>
              </a:defRPr>
            </a:lvl1pPr>
          </a:lstStyle>
          <a:p>
            <a:r>
              <a:rPr lang="en-US" dirty="0"/>
              <a:t>Click to edit Master title style</a:t>
            </a:r>
          </a:p>
        </p:txBody>
      </p:sp>
      <p:sp>
        <p:nvSpPr>
          <p:cNvPr id="9" name="Text Placeholder 7"/>
          <p:cNvSpPr>
            <a:spLocks noGrp="1"/>
          </p:cNvSpPr>
          <p:nvPr>
            <p:ph type="body" sz="quarter" idx="13"/>
          </p:nvPr>
        </p:nvSpPr>
        <p:spPr>
          <a:xfrm>
            <a:off x="627357" y="1535838"/>
            <a:ext cx="10996472" cy="3959440"/>
          </a:xfrm>
        </p:spPr>
        <p:txBody>
          <a:bodyPr anchor="t">
            <a:normAutofit/>
          </a:bodyPr>
          <a:lstStyle>
            <a:lvl1pPr marL="285750" indent="-285750">
              <a:lnSpc>
                <a:spcPct val="100000"/>
              </a:lnSpc>
              <a:buClrTx/>
              <a:buFont typeface="Wingdings" panose="05000000000000000000" pitchFamily="2" charset="2"/>
              <a:buChar char="§"/>
              <a:defRPr sz="2000" baseline="0"/>
            </a:lvl1pPr>
            <a:lvl2pPr marL="502920" indent="0">
              <a:buNone/>
              <a:defRPr/>
            </a:lvl2pPr>
          </a:lstStyle>
          <a:p>
            <a:pPr lvl="0"/>
            <a:r>
              <a:rPr lang="en-US" dirty="0"/>
              <a:t>Click to edit Master text styles</a:t>
            </a:r>
          </a:p>
        </p:txBody>
      </p:sp>
      <p:sp>
        <p:nvSpPr>
          <p:cNvPr id="5" name="Slide Number Placeholder 5">
            <a:extLst>
              <a:ext uri="{FF2B5EF4-FFF2-40B4-BE49-F238E27FC236}">
                <a16:creationId xmlns:a16="http://schemas.microsoft.com/office/drawing/2014/main" id="{504D8C8E-669D-43B4-9411-09EA2BB827EA}"/>
              </a:ext>
            </a:extLst>
          </p:cNvPr>
          <p:cNvSpPr>
            <a:spLocks noGrp="1"/>
          </p:cNvSpPr>
          <p:nvPr>
            <p:ph type="sldNum" sz="quarter" idx="14"/>
          </p:nvPr>
        </p:nvSpPr>
        <p:spPr/>
        <p:txBody>
          <a:bodyPr/>
          <a:lstStyle>
            <a:lvl1pPr>
              <a:defRPr/>
            </a:lvl1pPr>
          </a:lstStyle>
          <a:p>
            <a:pPr>
              <a:defRPr/>
            </a:pPr>
            <a:fld id="{970FC026-A102-413E-93FB-7D386EF0DC02}" type="slidenum">
              <a:rPr lang="en-US" altLang="en-US"/>
              <a:pPr>
                <a:defRPr/>
              </a:pPr>
              <a:t>‹#›</a:t>
            </a:fld>
            <a:endParaRPr lang="en-US" altLang="en-US"/>
          </a:p>
        </p:txBody>
      </p:sp>
    </p:spTree>
    <p:extLst>
      <p:ext uri="{BB962C8B-B14F-4D97-AF65-F5344CB8AC3E}">
        <p14:creationId xmlns:p14="http://schemas.microsoft.com/office/powerpoint/2010/main" val="4091767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81326"/>
            <a:ext cx="10363200" cy="1362075"/>
          </a:xfrm>
        </p:spPr>
        <p:txBody>
          <a:bodyPr anchor="t"/>
          <a:lstStyle>
            <a:lvl1pPr algn="ctr">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4343401"/>
            <a:ext cx="103632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
        <p:nvSpPr>
          <p:cNvPr id="7" name="Title 1">
            <a:extLst>
              <a:ext uri="{FF2B5EF4-FFF2-40B4-BE49-F238E27FC236}">
                <a16:creationId xmlns:a16="http://schemas.microsoft.com/office/drawing/2014/main" id="{A5567563-07D6-F99C-A148-037BCBF8729C}"/>
              </a:ext>
            </a:extLst>
          </p:cNvPr>
          <p:cNvSpPr txBox="1">
            <a:spLocks/>
          </p:cNvSpPr>
          <p:nvPr userDrawn="1"/>
        </p:nvSpPr>
        <p:spPr>
          <a:xfrm>
            <a:off x="914400" y="3352800"/>
            <a:ext cx="103632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tx1"/>
                </a:solidFill>
                <a:latin typeface="+mj-lt"/>
                <a:ea typeface="+mj-ea"/>
                <a:cs typeface="+mj-cs"/>
              </a:defRPr>
            </a:lvl1pPr>
          </a:lstStyle>
          <a:p>
            <a:endParaRPr lang="en-US" dirty="0"/>
          </a:p>
        </p:txBody>
      </p:sp>
      <p:sp>
        <p:nvSpPr>
          <p:cNvPr id="8" name="Subtitle 2">
            <a:extLst>
              <a:ext uri="{FF2B5EF4-FFF2-40B4-BE49-F238E27FC236}">
                <a16:creationId xmlns:a16="http://schemas.microsoft.com/office/drawing/2014/main" id="{9123AE24-EAE8-C906-5EB5-A17D64B82195}"/>
              </a:ext>
            </a:extLst>
          </p:cNvPr>
          <p:cNvSpPr>
            <a:spLocks noGrp="1"/>
          </p:cNvSpPr>
          <p:nvPr>
            <p:ph type="subTitle" idx="11" hasCustomPrompt="1"/>
          </p:nvPr>
        </p:nvSpPr>
        <p:spPr>
          <a:xfrm>
            <a:off x="1828800" y="4876800"/>
            <a:ext cx="85344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and Date</a:t>
            </a:r>
          </a:p>
        </p:txBody>
      </p:sp>
    </p:spTree>
    <p:extLst>
      <p:ext uri="{BB962C8B-B14F-4D97-AF65-F5344CB8AC3E}">
        <p14:creationId xmlns:p14="http://schemas.microsoft.com/office/powerpoint/2010/main" val="2467075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solidFill>
                  <a:schemeClr val="tx1"/>
                </a:solidFill>
              </a:defRPr>
            </a:lvl1pPr>
          </a:lstStyle>
          <a:p>
            <a:r>
              <a:rPr lang="en-US" dirty="0"/>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and Date</a:t>
            </a:r>
          </a:p>
        </p:txBody>
      </p:sp>
    </p:spTree>
    <p:extLst>
      <p:ext uri="{BB962C8B-B14F-4D97-AF65-F5344CB8AC3E}">
        <p14:creationId xmlns:p14="http://schemas.microsoft.com/office/powerpoint/2010/main" val="3177533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729244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2430347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609600" y="1447801"/>
            <a:ext cx="5386917"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7801"/>
            <a:ext cx="5389033"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62920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4017399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3880604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421965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
        <p:cNvGrpSpPr/>
        <p:nvPr/>
      </p:nvGrpSpPr>
      <p:grpSpPr>
        <a:xfrm>
          <a:off x="0" y="0"/>
          <a:ext cx="0" cy="0"/>
          <a:chOff x="0" y="0"/>
          <a:chExt cx="0" cy="0"/>
        </a:xfrm>
      </p:grpSpPr>
      <p:sp>
        <p:nvSpPr>
          <p:cNvPr id="20" name="Google Shape;20;p64"/>
          <p:cNvSpPr txBox="1">
            <a:spLocks noGrp="1"/>
          </p:cNvSpPr>
          <p:nvPr>
            <p:ph type="sldNum" idx="12"/>
          </p:nvPr>
        </p:nvSpPr>
        <p:spPr>
          <a:xfrm>
            <a:off x="4970929" y="6356428"/>
            <a:ext cx="2743200" cy="3652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2654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609600" y="182880"/>
            <a:ext cx="10972800" cy="914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lt1"/>
              </a:buClr>
              <a:buSzPts val="27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20"/>
          <p:cNvSpPr txBox="1">
            <a:spLocks noGrp="1"/>
          </p:cNvSpPr>
          <p:nvPr>
            <p:ph type="body" idx="1"/>
          </p:nvPr>
        </p:nvSpPr>
        <p:spPr>
          <a:xfrm>
            <a:off x="609600" y="1554481"/>
            <a:ext cx="10972800" cy="45260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2"/>
              </a:buClr>
              <a:buSzPts val="2100"/>
              <a:buFont typeface="Arial"/>
              <a:buChar char="•"/>
              <a:defRPr/>
            </a:lvl1pPr>
            <a:lvl2pPr marL="914400" lvl="1" indent="-342900" algn="l">
              <a:lnSpc>
                <a:spcPct val="100000"/>
              </a:lnSpc>
              <a:spcBef>
                <a:spcPts val="400"/>
              </a:spcBef>
              <a:spcAft>
                <a:spcPts val="0"/>
              </a:spcAft>
              <a:buClr>
                <a:schemeClr val="dk2"/>
              </a:buClr>
              <a:buSzPts val="1800"/>
              <a:buFont typeface="Arial"/>
              <a:buChar char="–"/>
              <a:defRPr/>
            </a:lvl2pPr>
            <a:lvl3pPr marL="1371600" lvl="2" indent="-323850" algn="l">
              <a:lnSpc>
                <a:spcPct val="100000"/>
              </a:lnSpc>
              <a:spcBef>
                <a:spcPts val="300"/>
              </a:spcBef>
              <a:spcAft>
                <a:spcPts val="0"/>
              </a:spcAft>
              <a:buClr>
                <a:schemeClr val="dk2"/>
              </a:buClr>
              <a:buSzPts val="1500"/>
              <a:buFont typeface="Noto Sans Symbols"/>
              <a:buChar char="▪"/>
              <a:defRPr/>
            </a:lvl3pPr>
            <a:lvl4pPr marL="1828800" lvl="3" indent="-298450" algn="l">
              <a:lnSpc>
                <a:spcPct val="100000"/>
              </a:lnSpc>
              <a:spcBef>
                <a:spcPts val="300"/>
              </a:spcBef>
              <a:spcAft>
                <a:spcPts val="0"/>
              </a:spcAft>
              <a:buClr>
                <a:schemeClr val="dk2"/>
              </a:buClr>
              <a:buSzPts val="1100"/>
              <a:buFont typeface="Noto Sans Symbols"/>
              <a:buChar char="❖"/>
              <a:defRPr/>
            </a:lvl4pPr>
            <a:lvl5pPr marL="2286000" lvl="4" indent="-317500" algn="l">
              <a:lnSpc>
                <a:spcPct val="100000"/>
              </a:lnSpc>
              <a:spcBef>
                <a:spcPts val="300"/>
              </a:spcBef>
              <a:spcAft>
                <a:spcPts val="0"/>
              </a:spcAft>
              <a:buClr>
                <a:schemeClr val="dk2"/>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29" name="Google Shape;29;p20"/>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20"/>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0"/>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9283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5"/>
        <p:cNvGrpSpPr/>
        <p:nvPr/>
      </p:nvGrpSpPr>
      <p:grpSpPr>
        <a:xfrm>
          <a:off x="0" y="0"/>
          <a:ext cx="0" cy="0"/>
          <a:chOff x="0" y="0"/>
          <a:chExt cx="0" cy="0"/>
        </a:xfrm>
      </p:grpSpPr>
      <p:sp>
        <p:nvSpPr>
          <p:cNvPr id="46" name="Google Shape;46;g11d1e6f0686_0_786"/>
          <p:cNvSpPr txBox="1">
            <a:spLocks noGrp="1"/>
          </p:cNvSpPr>
          <p:nvPr>
            <p:ph type="title"/>
          </p:nvPr>
        </p:nvSpPr>
        <p:spPr>
          <a:xfrm>
            <a:off x="609600" y="182883"/>
            <a:ext cx="10972800" cy="9148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g11d1e6f0686_0_786"/>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g11d1e6f0686_0_786"/>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g11d1e6f0686_0_786"/>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50" name="Google Shape;50;g11d1e6f0686_0_786"/>
          <p:cNvSpPr/>
          <p:nvPr/>
        </p:nvSpPr>
        <p:spPr>
          <a:xfrm>
            <a:off x="146600" y="5554833"/>
            <a:ext cx="11973200" cy="123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51125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8863-294B-2E98-8CA8-9713AA3FAB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CD2741-159E-F6EB-4B79-01CF405E04E3}"/>
              </a:ext>
            </a:extLst>
          </p:cNvPr>
          <p:cNvSpPr>
            <a:spLocks noGrp="1"/>
          </p:cNvSpPr>
          <p:nvPr>
            <p:ph type="dt" idx="10"/>
          </p:nvPr>
        </p:nvSpPr>
        <p:spPr/>
        <p:txBody>
          <a:bodyPr/>
          <a:lstStyle/>
          <a:p>
            <a:endParaRPr lang="en-US"/>
          </a:p>
        </p:txBody>
      </p:sp>
      <p:sp>
        <p:nvSpPr>
          <p:cNvPr id="4" name="Footer Placeholder 3">
            <a:extLst>
              <a:ext uri="{FF2B5EF4-FFF2-40B4-BE49-F238E27FC236}">
                <a16:creationId xmlns:a16="http://schemas.microsoft.com/office/drawing/2014/main" id="{29832EEA-9FD0-1659-8553-3C91A7D1E529}"/>
              </a:ext>
            </a:extLst>
          </p:cNvPr>
          <p:cNvSpPr>
            <a:spLocks noGrp="1"/>
          </p:cNvSpPr>
          <p:nvPr>
            <p:ph type="ftr" idx="11"/>
          </p:nvPr>
        </p:nvSpPr>
        <p:spPr/>
        <p:txBody>
          <a:bodyPr/>
          <a:lstStyle/>
          <a:p>
            <a:endParaRPr lang="en-US"/>
          </a:p>
        </p:txBody>
      </p:sp>
      <p:sp>
        <p:nvSpPr>
          <p:cNvPr id="5" name="Slide Number Placeholder 4">
            <a:extLst>
              <a:ext uri="{FF2B5EF4-FFF2-40B4-BE49-F238E27FC236}">
                <a16:creationId xmlns:a16="http://schemas.microsoft.com/office/drawing/2014/main" id="{252E23E7-5DB4-8283-6095-8A957BB0E603}"/>
              </a:ext>
            </a:extLst>
          </p:cNvPr>
          <p:cNvSpPr>
            <a:spLocks noGrp="1"/>
          </p:cNvSpPr>
          <p:nvPr>
            <p:ph type="sldNum"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868966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1"/>
        <p:cNvGrpSpPr/>
        <p:nvPr/>
      </p:nvGrpSpPr>
      <p:grpSpPr>
        <a:xfrm>
          <a:off x="0" y="0"/>
          <a:ext cx="0" cy="0"/>
          <a:chOff x="0" y="0"/>
          <a:chExt cx="0" cy="0"/>
        </a:xfrm>
      </p:grpSpPr>
      <p:sp>
        <p:nvSpPr>
          <p:cNvPr id="52" name="Google Shape;52;g132492ce2f4_0_552"/>
          <p:cNvSpPr txBox="1">
            <a:spLocks noGrp="1"/>
          </p:cNvSpPr>
          <p:nvPr>
            <p:ph type="ctrTitle"/>
          </p:nvPr>
        </p:nvSpPr>
        <p:spPr>
          <a:xfrm>
            <a:off x="914400" y="1122363"/>
            <a:ext cx="10363200" cy="2387600"/>
          </a:xfrm>
          <a:prstGeom prst="rect">
            <a:avLst/>
          </a:prstGeom>
          <a:noFill/>
          <a:ln>
            <a:noFill/>
          </a:ln>
        </p:spPr>
        <p:txBody>
          <a:bodyPr spcFirstLastPara="1" wrap="square" lIns="68575" tIns="34275" rIns="68575" bIns="34275" anchor="b" anchorCtr="0">
            <a:normAutofit/>
          </a:bodyPr>
          <a:lstStyle>
            <a:lvl1pPr lvl="0" algn="ctr">
              <a:lnSpc>
                <a:spcPct val="100000"/>
              </a:lnSpc>
              <a:spcBef>
                <a:spcPts val="0"/>
              </a:spcBef>
              <a:spcAft>
                <a:spcPts val="0"/>
              </a:spcAft>
              <a:buSzPts val="2700"/>
              <a:buNone/>
              <a:defRPr sz="3275"/>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g132492ce2f4_0_552"/>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400"/>
              </a:spcBef>
              <a:spcAft>
                <a:spcPts val="0"/>
              </a:spcAft>
              <a:buSzPts val="2100"/>
              <a:buNone/>
              <a:defRPr sz="1311"/>
            </a:lvl1pPr>
            <a:lvl2pPr lvl="1" algn="ctr">
              <a:lnSpc>
                <a:spcPct val="100000"/>
              </a:lnSpc>
              <a:spcBef>
                <a:spcPts val="400"/>
              </a:spcBef>
              <a:spcAft>
                <a:spcPts val="0"/>
              </a:spcAft>
              <a:buSzPts val="1800"/>
              <a:buNone/>
              <a:defRPr sz="1092"/>
            </a:lvl2pPr>
            <a:lvl3pPr lvl="2" algn="ctr">
              <a:lnSpc>
                <a:spcPct val="100000"/>
              </a:lnSpc>
              <a:spcBef>
                <a:spcPts val="300"/>
              </a:spcBef>
              <a:spcAft>
                <a:spcPts val="0"/>
              </a:spcAft>
              <a:buSzPts val="1500"/>
              <a:buNone/>
              <a:defRPr sz="982"/>
            </a:lvl3pPr>
            <a:lvl4pPr lvl="3" algn="ctr">
              <a:lnSpc>
                <a:spcPct val="100000"/>
              </a:lnSpc>
              <a:spcBef>
                <a:spcPts val="300"/>
              </a:spcBef>
              <a:spcAft>
                <a:spcPts val="0"/>
              </a:spcAft>
              <a:buSzPts val="1100"/>
              <a:buNone/>
              <a:defRPr sz="874"/>
            </a:lvl4pPr>
            <a:lvl5pPr lvl="4" algn="ctr">
              <a:lnSpc>
                <a:spcPct val="100000"/>
              </a:lnSpc>
              <a:spcBef>
                <a:spcPts val="300"/>
              </a:spcBef>
              <a:spcAft>
                <a:spcPts val="0"/>
              </a:spcAft>
              <a:buSzPts val="1400"/>
              <a:buNone/>
              <a:defRPr sz="874"/>
            </a:lvl5pPr>
            <a:lvl6pPr lvl="5" algn="ctr">
              <a:lnSpc>
                <a:spcPct val="100000"/>
              </a:lnSpc>
              <a:spcBef>
                <a:spcPts val="300"/>
              </a:spcBef>
              <a:spcAft>
                <a:spcPts val="0"/>
              </a:spcAft>
              <a:buSzPts val="1500"/>
              <a:buNone/>
              <a:defRPr sz="874"/>
            </a:lvl6pPr>
            <a:lvl7pPr lvl="6" algn="ctr">
              <a:lnSpc>
                <a:spcPct val="100000"/>
              </a:lnSpc>
              <a:spcBef>
                <a:spcPts val="300"/>
              </a:spcBef>
              <a:spcAft>
                <a:spcPts val="0"/>
              </a:spcAft>
              <a:buSzPts val="1500"/>
              <a:buNone/>
              <a:defRPr sz="874"/>
            </a:lvl7pPr>
            <a:lvl8pPr lvl="7" algn="ctr">
              <a:lnSpc>
                <a:spcPct val="100000"/>
              </a:lnSpc>
              <a:spcBef>
                <a:spcPts val="300"/>
              </a:spcBef>
              <a:spcAft>
                <a:spcPts val="0"/>
              </a:spcAft>
              <a:buSzPts val="1500"/>
              <a:buNone/>
              <a:defRPr sz="874"/>
            </a:lvl8pPr>
            <a:lvl9pPr lvl="8" algn="ctr">
              <a:lnSpc>
                <a:spcPct val="100000"/>
              </a:lnSpc>
              <a:spcBef>
                <a:spcPts val="300"/>
              </a:spcBef>
              <a:spcAft>
                <a:spcPts val="0"/>
              </a:spcAft>
              <a:buSzPts val="1500"/>
              <a:buNone/>
              <a:defRPr sz="874"/>
            </a:lvl9pPr>
          </a:lstStyle>
          <a:p>
            <a:endParaRPr/>
          </a:p>
        </p:txBody>
      </p:sp>
      <p:sp>
        <p:nvSpPr>
          <p:cNvPr id="54" name="Google Shape;54;g132492ce2f4_0_552"/>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g132492ce2f4_0_552"/>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g132492ce2f4_0_552"/>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585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w/Map, Blue">
  <p:cSld name="Title Slide w/Map, Blue">
    <p:spTree>
      <p:nvGrpSpPr>
        <p:cNvPr id="1" name="Shape 62"/>
        <p:cNvGrpSpPr/>
        <p:nvPr/>
      </p:nvGrpSpPr>
      <p:grpSpPr>
        <a:xfrm>
          <a:off x="0" y="0"/>
          <a:ext cx="0" cy="0"/>
          <a:chOff x="0" y="0"/>
          <a:chExt cx="0" cy="0"/>
        </a:xfrm>
      </p:grpSpPr>
      <p:sp>
        <p:nvSpPr>
          <p:cNvPr id="63" name="Google Shape;63;g1f63c1c0321_2_609"/>
          <p:cNvSpPr/>
          <p:nvPr/>
        </p:nvSpPr>
        <p:spPr>
          <a:xfrm>
            <a:off x="0" y="0"/>
            <a:ext cx="12192000" cy="6874800"/>
          </a:xfrm>
          <a:prstGeom prst="rect">
            <a:avLst/>
          </a:prstGeom>
          <a:solidFill>
            <a:srgbClr val="0A357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4" name="Google Shape;64;g1f63c1c0321_2_609"/>
          <p:cNvSpPr/>
          <p:nvPr/>
        </p:nvSpPr>
        <p:spPr>
          <a:xfrm>
            <a:off x="0" y="-14000"/>
            <a:ext cx="12192000" cy="6689200"/>
          </a:xfrm>
          <a:prstGeom prst="rect">
            <a:avLst/>
          </a:prstGeom>
          <a:gradFill>
            <a:gsLst>
              <a:gs pos="0">
                <a:srgbClr val="4F81BD">
                  <a:alpha val="0"/>
                </a:srgbClr>
              </a:gs>
              <a:gs pos="99000">
                <a:srgbClr val="244061"/>
              </a:gs>
              <a:gs pos="100000">
                <a:srgbClr val="244061"/>
              </a:gs>
            </a:gsLst>
            <a:lin ang="5400012"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5" name="Google Shape;65;g1f63c1c0321_2_609"/>
          <p:cNvPicPr preferRelativeResize="0"/>
          <p:nvPr/>
        </p:nvPicPr>
        <p:blipFill rotWithShape="1">
          <a:blip r:embed="rId2">
            <a:alphaModFix/>
          </a:blip>
          <a:srcRect/>
          <a:stretch/>
        </p:blipFill>
        <p:spPr>
          <a:xfrm>
            <a:off x="0" y="0"/>
            <a:ext cx="12191997" cy="6858000"/>
          </a:xfrm>
          <a:prstGeom prst="rect">
            <a:avLst/>
          </a:prstGeom>
          <a:noFill/>
          <a:ln>
            <a:noFill/>
          </a:ln>
        </p:spPr>
      </p:pic>
      <p:pic>
        <p:nvPicPr>
          <p:cNvPr id="66" name="Google Shape;66;g1f63c1c0321_2_609"/>
          <p:cNvPicPr preferRelativeResize="0"/>
          <p:nvPr/>
        </p:nvPicPr>
        <p:blipFill rotWithShape="1">
          <a:blip r:embed="rId3">
            <a:alphaModFix/>
          </a:blip>
          <a:srcRect/>
          <a:stretch/>
        </p:blipFill>
        <p:spPr>
          <a:xfrm>
            <a:off x="508000" y="5346175"/>
            <a:ext cx="1448832" cy="583557"/>
          </a:xfrm>
          <a:prstGeom prst="rect">
            <a:avLst/>
          </a:prstGeom>
          <a:noFill/>
          <a:ln>
            <a:noFill/>
          </a:ln>
        </p:spPr>
      </p:pic>
      <p:pic>
        <p:nvPicPr>
          <p:cNvPr id="67" name="Google Shape;67;g1f63c1c0321_2_609"/>
          <p:cNvPicPr preferRelativeResize="0"/>
          <p:nvPr/>
        </p:nvPicPr>
        <p:blipFill rotWithShape="1">
          <a:blip r:embed="rId4">
            <a:alphaModFix/>
          </a:blip>
          <a:srcRect l="2953" r="2953"/>
          <a:stretch/>
        </p:blipFill>
        <p:spPr>
          <a:xfrm>
            <a:off x="5283200" y="2"/>
            <a:ext cx="6908800" cy="6195329"/>
          </a:xfrm>
          <a:prstGeom prst="rect">
            <a:avLst/>
          </a:prstGeom>
          <a:noFill/>
          <a:ln>
            <a:noFill/>
          </a:ln>
        </p:spPr>
      </p:pic>
      <p:sp>
        <p:nvSpPr>
          <p:cNvPr id="68" name="Google Shape;68;g1f63c1c0321_2_609"/>
          <p:cNvSpPr txBox="1">
            <a:spLocks noGrp="1"/>
          </p:cNvSpPr>
          <p:nvPr>
            <p:ph type="ctrTitle"/>
          </p:nvPr>
        </p:nvSpPr>
        <p:spPr>
          <a:xfrm>
            <a:off x="387252" y="393056"/>
            <a:ext cx="6216800" cy="763200"/>
          </a:xfrm>
          <a:prstGeom prst="rect">
            <a:avLst/>
          </a:prstGeom>
          <a:noFill/>
          <a:ln>
            <a:noFill/>
          </a:ln>
        </p:spPr>
        <p:txBody>
          <a:bodyPr spcFirstLastPara="1" wrap="square" lIns="91425" tIns="34275" rIns="91425" bIns="34275" anchor="ctr" anchorCtr="0">
            <a:normAutofit/>
          </a:bodyPr>
          <a:lstStyle>
            <a:lvl1pPr lvl="0" algn="l">
              <a:lnSpc>
                <a:spcPct val="100000"/>
              </a:lnSpc>
              <a:spcBef>
                <a:spcPts val="0"/>
              </a:spcBef>
              <a:spcAft>
                <a:spcPts val="0"/>
              </a:spcAft>
              <a:buSzPts val="2700"/>
              <a:buNone/>
              <a:defRPr b="1" i="0">
                <a:solidFill>
                  <a:schemeClr val="lt1"/>
                </a:solidFill>
                <a:latin typeface="Arial Narrow"/>
                <a:ea typeface="Arial Narrow"/>
                <a:cs typeface="Arial Narrow"/>
                <a:sym typeface="Arial Narrow"/>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g1f63c1c0321_2_609"/>
          <p:cNvSpPr txBox="1">
            <a:spLocks noGrp="1"/>
          </p:cNvSpPr>
          <p:nvPr>
            <p:ph type="subTitle" idx="1"/>
          </p:nvPr>
        </p:nvSpPr>
        <p:spPr>
          <a:xfrm>
            <a:off x="387253" y="1536699"/>
            <a:ext cx="6216800" cy="6096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400"/>
              </a:spcBef>
              <a:spcAft>
                <a:spcPts val="0"/>
              </a:spcAft>
              <a:buSzPts val="2100"/>
              <a:buFont typeface="Noto Sans Symbols"/>
              <a:buNone/>
              <a:defRPr sz="2000" b="0" i="0">
                <a:solidFill>
                  <a:srgbClr val="FFFFFF"/>
                </a:solidFill>
                <a:latin typeface="Arial Narrow"/>
                <a:ea typeface="Arial Narrow"/>
                <a:cs typeface="Arial Narrow"/>
                <a:sym typeface="Arial Narrow"/>
              </a:defRPr>
            </a:lvl1pPr>
            <a:lvl2pPr lvl="1" algn="l">
              <a:lnSpc>
                <a:spcPct val="100000"/>
              </a:lnSpc>
              <a:spcBef>
                <a:spcPts val="400"/>
              </a:spcBef>
              <a:spcAft>
                <a:spcPts val="0"/>
              </a:spcAft>
              <a:buSzPts val="1800"/>
              <a:buChar char="–"/>
              <a:defRPr/>
            </a:lvl2pPr>
            <a:lvl3pPr lvl="2" algn="l">
              <a:lnSpc>
                <a:spcPct val="100000"/>
              </a:lnSpc>
              <a:spcBef>
                <a:spcPts val="300"/>
              </a:spcBef>
              <a:spcAft>
                <a:spcPts val="0"/>
              </a:spcAft>
              <a:buSzPts val="1500"/>
              <a:buChar char="▪"/>
              <a:defRPr/>
            </a:lvl3pPr>
            <a:lvl4pPr lvl="3" algn="l">
              <a:lnSpc>
                <a:spcPct val="100000"/>
              </a:lnSpc>
              <a:spcBef>
                <a:spcPts val="300"/>
              </a:spcBef>
              <a:spcAft>
                <a:spcPts val="0"/>
              </a:spcAft>
              <a:buSzPts val="1100"/>
              <a:buChar char="❖"/>
              <a:defRPr/>
            </a:lvl4pPr>
            <a:lvl5pPr lvl="4" algn="l">
              <a:lnSpc>
                <a:spcPct val="100000"/>
              </a:lnSpc>
              <a:spcBef>
                <a:spcPts val="300"/>
              </a:spcBef>
              <a:spcAft>
                <a:spcPts val="0"/>
              </a:spcAft>
              <a:buSzPts val="1400"/>
              <a:buChar char="»"/>
              <a:defRPr/>
            </a:lvl5pPr>
            <a:lvl6pPr lvl="5" algn="l">
              <a:lnSpc>
                <a:spcPct val="100000"/>
              </a:lnSpc>
              <a:spcBef>
                <a:spcPts val="300"/>
              </a:spcBef>
              <a:spcAft>
                <a:spcPts val="0"/>
              </a:spcAft>
              <a:buSzPts val="1500"/>
              <a:buChar char="•"/>
              <a:defRPr/>
            </a:lvl6pPr>
            <a:lvl7pPr lvl="6" algn="l">
              <a:lnSpc>
                <a:spcPct val="100000"/>
              </a:lnSpc>
              <a:spcBef>
                <a:spcPts val="300"/>
              </a:spcBef>
              <a:spcAft>
                <a:spcPts val="0"/>
              </a:spcAft>
              <a:buSzPts val="1500"/>
              <a:buChar char="•"/>
              <a:defRPr/>
            </a:lvl7pPr>
            <a:lvl8pPr lvl="7" algn="l">
              <a:lnSpc>
                <a:spcPct val="100000"/>
              </a:lnSpc>
              <a:spcBef>
                <a:spcPts val="300"/>
              </a:spcBef>
              <a:spcAft>
                <a:spcPts val="0"/>
              </a:spcAft>
              <a:buSzPts val="1500"/>
              <a:buChar char="•"/>
              <a:defRPr/>
            </a:lvl8pPr>
            <a:lvl9pPr lvl="8" algn="l">
              <a:lnSpc>
                <a:spcPct val="100000"/>
              </a:lnSpc>
              <a:spcBef>
                <a:spcPts val="300"/>
              </a:spcBef>
              <a:spcAft>
                <a:spcPts val="0"/>
              </a:spcAft>
              <a:buSzPts val="1500"/>
              <a:buChar char="•"/>
              <a:defRPr/>
            </a:lvl9pPr>
          </a:lstStyle>
          <a:p>
            <a:endParaRPr/>
          </a:p>
        </p:txBody>
      </p:sp>
      <p:sp>
        <p:nvSpPr>
          <p:cNvPr id="70" name="Google Shape;70;g1f63c1c0321_2_609"/>
          <p:cNvSpPr txBox="1">
            <a:spLocks noGrp="1"/>
          </p:cNvSpPr>
          <p:nvPr>
            <p:ph type="body" idx="2"/>
          </p:nvPr>
        </p:nvSpPr>
        <p:spPr>
          <a:xfrm>
            <a:off x="387252" y="2349499"/>
            <a:ext cx="4896000" cy="8128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400"/>
              </a:spcBef>
              <a:spcAft>
                <a:spcPts val="0"/>
              </a:spcAft>
              <a:buSzPts val="2100"/>
              <a:buNone/>
              <a:defRPr sz="1600" b="0" i="0">
                <a:solidFill>
                  <a:srgbClr val="BFBFBF"/>
                </a:solidFill>
                <a:latin typeface="Arial Narrow"/>
                <a:ea typeface="Arial Narrow"/>
                <a:cs typeface="Arial Narrow"/>
                <a:sym typeface="Arial Narrow"/>
              </a:defRPr>
            </a:lvl1pPr>
            <a:lvl2pPr marL="914400" lvl="1" indent="-342900" algn="l">
              <a:lnSpc>
                <a:spcPct val="100000"/>
              </a:lnSpc>
              <a:spcBef>
                <a:spcPts val="400"/>
              </a:spcBef>
              <a:spcAft>
                <a:spcPts val="0"/>
              </a:spcAft>
              <a:buSzPts val="1800"/>
              <a:buChar char="–"/>
              <a:defRPr/>
            </a:lvl2pPr>
            <a:lvl3pPr marL="1371600" lvl="2" indent="-323850" algn="l">
              <a:lnSpc>
                <a:spcPct val="100000"/>
              </a:lnSpc>
              <a:spcBef>
                <a:spcPts val="300"/>
              </a:spcBef>
              <a:spcAft>
                <a:spcPts val="0"/>
              </a:spcAft>
              <a:buSzPts val="1500"/>
              <a:buChar char="▪"/>
              <a:defRPr/>
            </a:lvl3pPr>
            <a:lvl4pPr marL="1828800" lvl="3" indent="-298450" algn="l">
              <a:lnSpc>
                <a:spcPct val="100000"/>
              </a:lnSpc>
              <a:spcBef>
                <a:spcPts val="300"/>
              </a:spcBef>
              <a:spcAft>
                <a:spcPts val="0"/>
              </a:spcAft>
              <a:buSzPts val="1100"/>
              <a:buChar char="❖"/>
              <a:defRPr/>
            </a:lvl4pPr>
            <a:lvl5pPr marL="2286000" lvl="4" indent="-317500" algn="l">
              <a:lnSpc>
                <a:spcPct val="100000"/>
              </a:lnSpc>
              <a:spcBef>
                <a:spcPts val="300"/>
              </a:spcBef>
              <a:spcAft>
                <a:spcPts val="0"/>
              </a:spcAft>
              <a:buSzPts val="14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sp>
        <p:nvSpPr>
          <p:cNvPr id="71" name="Google Shape;71;g1f63c1c0321_2_609"/>
          <p:cNvSpPr/>
          <p:nvPr/>
        </p:nvSpPr>
        <p:spPr>
          <a:xfrm>
            <a:off x="0" y="6510528"/>
            <a:ext cx="12192000" cy="350400"/>
          </a:xfrm>
          <a:prstGeom prst="rect">
            <a:avLst/>
          </a:prstGeom>
          <a:solidFill>
            <a:srgbClr val="2440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2" name="Google Shape;72;g1f63c1c0321_2_609"/>
          <p:cNvSpPr txBox="1">
            <a:spLocks noGrp="1"/>
          </p:cNvSpPr>
          <p:nvPr>
            <p:ph type="ftr" idx="11"/>
          </p:nvPr>
        </p:nvSpPr>
        <p:spPr>
          <a:xfrm>
            <a:off x="10668000" y="6510528"/>
            <a:ext cx="1524000" cy="3536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g1f63c1c0321_2_609"/>
          <p:cNvSpPr txBox="1"/>
          <p:nvPr/>
        </p:nvSpPr>
        <p:spPr>
          <a:xfrm>
            <a:off x="342533" y="6497834"/>
            <a:ext cx="13644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538CD5"/>
                </a:solidFill>
                <a:latin typeface="Arial"/>
                <a:ea typeface="Arial"/>
                <a:cs typeface="Arial"/>
                <a:sym typeface="Arial"/>
              </a:rPr>
              <a:t>www.rti.org</a:t>
            </a:r>
            <a:endParaRPr sz="1400" b="0" i="0" u="none" strike="noStrike" cap="none">
              <a:solidFill>
                <a:srgbClr val="000000"/>
              </a:solidFill>
              <a:latin typeface="Arial"/>
              <a:ea typeface="Arial"/>
              <a:cs typeface="Arial"/>
              <a:sym typeface="Arial"/>
            </a:endParaRPr>
          </a:p>
        </p:txBody>
      </p:sp>
      <p:sp>
        <p:nvSpPr>
          <p:cNvPr id="74" name="Google Shape;74;g1f63c1c0321_2_609"/>
          <p:cNvSpPr txBox="1"/>
          <p:nvPr/>
        </p:nvSpPr>
        <p:spPr>
          <a:xfrm>
            <a:off x="1624224" y="6575687"/>
            <a:ext cx="7583600"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38CD5"/>
              </a:buClr>
              <a:buSzPts val="800"/>
              <a:buFont typeface="Arial Narrow"/>
              <a:buNone/>
            </a:pPr>
            <a:r>
              <a:rPr lang="en-US" sz="800" b="0" i="0" u="none" strike="noStrike" cap="none">
                <a:solidFill>
                  <a:srgbClr val="538CD5"/>
                </a:solidFill>
                <a:latin typeface="Arial Narrow"/>
                <a:ea typeface="Arial Narrow"/>
                <a:cs typeface="Arial Narrow"/>
                <a:sym typeface="Arial Narrow"/>
              </a:rPr>
              <a:t>RTI International is a trade name of Research Triangle Institute. RTI and the RTI logo are U.S. registered trademarks of Research Triangle Institute.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9357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66"/>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66"/>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66"/>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883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609600" y="1447801"/>
            <a:ext cx="5386917"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7801"/>
            <a:ext cx="5389033"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8"/>
        <p:cNvGrpSpPr/>
        <p:nvPr/>
      </p:nvGrpSpPr>
      <p:grpSpPr>
        <a:xfrm>
          <a:off x="0" y="0"/>
          <a:ext cx="0" cy="0"/>
          <a:chOff x="0" y="0"/>
          <a:chExt cx="0" cy="0"/>
        </a:xfrm>
      </p:grpSpPr>
      <p:sp>
        <p:nvSpPr>
          <p:cNvPr id="89" name="Google Shape;89;p26"/>
          <p:cNvSpPr txBox="1">
            <a:spLocks noGrp="1"/>
          </p:cNvSpPr>
          <p:nvPr>
            <p:ph type="title"/>
          </p:nvPr>
        </p:nvSpPr>
        <p:spPr>
          <a:xfrm>
            <a:off x="609600" y="182880"/>
            <a:ext cx="10972800" cy="914400"/>
          </a:xfrm>
          <a:prstGeom prst="rect">
            <a:avLst/>
          </a:prstGeom>
          <a:noFill/>
          <a:ln>
            <a:noFill/>
          </a:ln>
        </p:spPr>
        <p:txBody>
          <a:bodyPr spcFirstLastPara="1" wrap="square" lIns="68575" tIns="34275" rIns="68575" bIns="34275" anchor="b" anchorCtr="0">
            <a:normAutofit/>
          </a:bodyPr>
          <a:lstStyle>
            <a:lvl1pPr lvl="0" algn="ctr">
              <a:lnSpc>
                <a:spcPct val="100000"/>
              </a:lnSpc>
              <a:spcBef>
                <a:spcPts val="0"/>
              </a:spcBef>
              <a:spcAft>
                <a:spcPts val="0"/>
              </a:spcAft>
              <a:buClr>
                <a:schemeClr val="lt1"/>
              </a:buClr>
              <a:buSzPts val="2700"/>
              <a:buFont typeface="Calibri"/>
              <a:buNone/>
              <a:defRPr sz="27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26"/>
          <p:cNvSpPr txBox="1">
            <a:spLocks noGrp="1"/>
          </p:cNvSpPr>
          <p:nvPr>
            <p:ph type="body" idx="1"/>
          </p:nvPr>
        </p:nvSpPr>
        <p:spPr>
          <a:xfrm>
            <a:off x="4766733" y="1447800"/>
            <a:ext cx="6815600" cy="4678400"/>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11150" algn="l">
              <a:lnSpc>
                <a:spcPct val="100000"/>
              </a:lnSpc>
              <a:spcBef>
                <a:spcPts val="300"/>
              </a:spcBef>
              <a:spcAft>
                <a:spcPts val="0"/>
              </a:spcAft>
              <a:buClr>
                <a:schemeClr val="dk1"/>
              </a:buClr>
              <a:buSzPts val="13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91" name="Google Shape;91;p26"/>
          <p:cNvSpPr txBox="1">
            <a:spLocks noGrp="1"/>
          </p:cNvSpPr>
          <p:nvPr>
            <p:ph type="body" idx="2"/>
          </p:nvPr>
        </p:nvSpPr>
        <p:spPr>
          <a:xfrm>
            <a:off x="609601" y="1435103"/>
            <a:ext cx="4011200" cy="46912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6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92" name="Google Shape;92;p26"/>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26"/>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26"/>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031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5"/>
        <p:cNvGrpSpPr/>
        <p:nvPr/>
      </p:nvGrpSpPr>
      <p:grpSpPr>
        <a:xfrm>
          <a:off x="0" y="0"/>
          <a:ext cx="0" cy="0"/>
          <a:chOff x="0" y="0"/>
          <a:chExt cx="0" cy="0"/>
        </a:xfrm>
      </p:grpSpPr>
      <p:sp>
        <p:nvSpPr>
          <p:cNvPr id="96" name="Google Shape;96;p27"/>
          <p:cNvSpPr txBox="1">
            <a:spLocks noGrp="1"/>
          </p:cNvSpPr>
          <p:nvPr>
            <p:ph type="title"/>
          </p:nvPr>
        </p:nvSpPr>
        <p:spPr>
          <a:xfrm>
            <a:off x="2389717" y="4800600"/>
            <a:ext cx="7315200" cy="5668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lt1"/>
              </a:buClr>
              <a:buSzPts val="1500"/>
              <a:buFont typeface="Calibri"/>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7"/>
          <p:cNvSpPr>
            <a:spLocks noGrp="1"/>
          </p:cNvSpPr>
          <p:nvPr>
            <p:ph type="pic" idx="2"/>
          </p:nvPr>
        </p:nvSpPr>
        <p:spPr>
          <a:xfrm>
            <a:off x="2389717" y="1419225"/>
            <a:ext cx="7315200" cy="3308400"/>
          </a:xfrm>
          <a:prstGeom prst="rect">
            <a:avLst/>
          </a:prstGeom>
          <a:noFill/>
          <a:ln>
            <a:noFill/>
          </a:ln>
        </p:spPr>
      </p:sp>
      <p:sp>
        <p:nvSpPr>
          <p:cNvPr id="98" name="Google Shape;98;p27"/>
          <p:cNvSpPr txBox="1">
            <a:spLocks noGrp="1"/>
          </p:cNvSpPr>
          <p:nvPr>
            <p:ph type="body" idx="1"/>
          </p:nvPr>
        </p:nvSpPr>
        <p:spPr>
          <a:xfrm>
            <a:off x="2389717" y="5367339"/>
            <a:ext cx="7315200" cy="8048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6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99" name="Google Shape;99;p27"/>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27"/>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27"/>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063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2"/>
        <p:cNvGrpSpPr/>
        <p:nvPr/>
      </p:nvGrpSpPr>
      <p:grpSpPr>
        <a:xfrm>
          <a:off x="0" y="0"/>
          <a:ext cx="0" cy="0"/>
          <a:chOff x="0" y="0"/>
          <a:chExt cx="0" cy="0"/>
        </a:xfrm>
      </p:grpSpPr>
      <p:sp>
        <p:nvSpPr>
          <p:cNvPr id="103" name="Google Shape;103;p28"/>
          <p:cNvSpPr txBox="1">
            <a:spLocks noGrp="1"/>
          </p:cNvSpPr>
          <p:nvPr>
            <p:ph type="title"/>
          </p:nvPr>
        </p:nvSpPr>
        <p:spPr>
          <a:xfrm>
            <a:off x="609600" y="182883"/>
            <a:ext cx="10972800" cy="9148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28"/>
          <p:cNvSpPr txBox="1">
            <a:spLocks noGrp="1"/>
          </p:cNvSpPr>
          <p:nvPr>
            <p:ph type="body" idx="1"/>
          </p:nvPr>
        </p:nvSpPr>
        <p:spPr>
          <a:xfrm rot="5400000">
            <a:off x="3968200" y="-1804120"/>
            <a:ext cx="4255600" cy="10972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298450" algn="l">
              <a:lnSpc>
                <a:spcPct val="100000"/>
              </a:lnSpc>
              <a:spcBef>
                <a:spcPts val="300"/>
              </a:spcBef>
              <a:spcAft>
                <a:spcPts val="0"/>
              </a:spcAft>
              <a:buClr>
                <a:schemeClr val="dk1"/>
              </a:buClr>
              <a:buSzPts val="11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05" name="Google Shape;105;p28"/>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28"/>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8"/>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0234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8"/>
        <p:cNvGrpSpPr/>
        <p:nvPr/>
      </p:nvGrpSpPr>
      <p:grpSpPr>
        <a:xfrm>
          <a:off x="0" y="0"/>
          <a:ext cx="0" cy="0"/>
          <a:chOff x="0" y="0"/>
          <a:chExt cx="0" cy="0"/>
        </a:xfrm>
      </p:grpSpPr>
      <p:sp>
        <p:nvSpPr>
          <p:cNvPr id="109" name="Google Shape;109;p29"/>
          <p:cNvSpPr txBox="1">
            <a:spLocks noGrp="1"/>
          </p:cNvSpPr>
          <p:nvPr>
            <p:ph type="title"/>
          </p:nvPr>
        </p:nvSpPr>
        <p:spPr>
          <a:xfrm rot="5400000">
            <a:off x="7809800" y="2353375"/>
            <a:ext cx="4802000" cy="27432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2700"/>
              <a:buFont typeface="Calibri"/>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29"/>
          <p:cNvSpPr txBox="1">
            <a:spLocks noGrp="1"/>
          </p:cNvSpPr>
          <p:nvPr>
            <p:ph type="body" idx="1"/>
          </p:nvPr>
        </p:nvSpPr>
        <p:spPr>
          <a:xfrm rot="5400000">
            <a:off x="2221800" y="-288225"/>
            <a:ext cx="4802000" cy="80264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298450" algn="l">
              <a:lnSpc>
                <a:spcPct val="100000"/>
              </a:lnSpc>
              <a:spcBef>
                <a:spcPts val="300"/>
              </a:spcBef>
              <a:spcAft>
                <a:spcPts val="0"/>
              </a:spcAft>
              <a:buClr>
                <a:schemeClr val="dk1"/>
              </a:buClr>
              <a:buSzPts val="11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11" name="Google Shape;111;p29"/>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29"/>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29"/>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17559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 Heavy Alt">
  <p:cSld name="Text Heavy Alt">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1443317" y="797331"/>
            <a:ext cx="9144000" cy="917200"/>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rgbClr val="20245E"/>
              </a:buClr>
              <a:buSzPts val="3700"/>
              <a:buFont typeface="Franklin Gothic"/>
              <a:buNone/>
              <a:defRPr sz="3700">
                <a:solidFill>
                  <a:srgbClr val="20245E"/>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30"/>
          <p:cNvSpPr txBox="1">
            <a:spLocks noGrp="1"/>
          </p:cNvSpPr>
          <p:nvPr>
            <p:ph type="body" idx="1"/>
          </p:nvPr>
        </p:nvSpPr>
        <p:spPr>
          <a:xfrm>
            <a:off x="1443317" y="2599345"/>
            <a:ext cx="9144000" cy="33656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Clr>
                <a:schemeClr val="dk1"/>
              </a:buClr>
              <a:buSzPts val="1400"/>
              <a:buFont typeface="Arial"/>
              <a:buChar char="•"/>
              <a:defRPr sz="1400">
                <a:solidFill>
                  <a:schemeClr val="dk1"/>
                </a:solidFill>
              </a:defRPr>
            </a:lvl1pPr>
            <a:lvl2pPr marL="914400" lvl="1" indent="-317500" algn="l">
              <a:lnSpc>
                <a:spcPct val="150000"/>
              </a:lnSpc>
              <a:spcBef>
                <a:spcPts val="400"/>
              </a:spcBef>
              <a:spcAft>
                <a:spcPts val="0"/>
              </a:spcAft>
              <a:buClr>
                <a:schemeClr val="dk1"/>
              </a:buClr>
              <a:buSzPts val="1400"/>
              <a:buFont typeface="Arial"/>
              <a:buChar char="•"/>
              <a:defRPr sz="1400">
                <a:solidFill>
                  <a:schemeClr val="dk1"/>
                </a:solidFill>
              </a:defRPr>
            </a:lvl2pPr>
            <a:lvl3pPr marL="1371600" lvl="2" indent="-323850" algn="l">
              <a:lnSpc>
                <a:spcPct val="150000"/>
              </a:lnSpc>
              <a:spcBef>
                <a:spcPts val="400"/>
              </a:spcBef>
              <a:spcAft>
                <a:spcPts val="0"/>
              </a:spcAft>
              <a:buClr>
                <a:schemeClr val="dk1"/>
              </a:buClr>
              <a:buSzPts val="1500"/>
              <a:buFont typeface="Arial"/>
              <a:buChar char="•"/>
              <a:defRPr sz="1500"/>
            </a:lvl3pPr>
            <a:lvl4pPr marL="1828800" lvl="3" indent="-317500" algn="l">
              <a:lnSpc>
                <a:spcPct val="150000"/>
              </a:lnSpc>
              <a:spcBef>
                <a:spcPts val="400"/>
              </a:spcBef>
              <a:spcAft>
                <a:spcPts val="0"/>
              </a:spcAft>
              <a:buClr>
                <a:schemeClr val="dk1"/>
              </a:buClr>
              <a:buSzPts val="1400"/>
              <a:buFont typeface="Arial"/>
              <a:buChar char="•"/>
              <a:defRPr sz="1400"/>
            </a:lvl4pPr>
            <a:lvl5pPr marL="2286000" lvl="4" indent="-317500" algn="l">
              <a:lnSpc>
                <a:spcPct val="150000"/>
              </a:lnSpc>
              <a:spcBef>
                <a:spcPts val="400"/>
              </a:spcBef>
              <a:spcAft>
                <a:spcPts val="0"/>
              </a:spcAft>
              <a:buClr>
                <a:schemeClr val="dk1"/>
              </a:buClr>
              <a:buSzPts val="1400"/>
              <a:buFont typeface="Arial"/>
              <a:buChar char="•"/>
              <a:defRPr sz="14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cxnSp>
        <p:nvCxnSpPr>
          <p:cNvPr id="117" name="Google Shape;117;p30"/>
          <p:cNvCxnSpPr/>
          <p:nvPr/>
        </p:nvCxnSpPr>
        <p:spPr>
          <a:xfrm>
            <a:off x="1569529" y="1752597"/>
            <a:ext cx="1578000" cy="0"/>
          </a:xfrm>
          <a:prstGeom prst="straightConnector1">
            <a:avLst/>
          </a:prstGeom>
          <a:noFill/>
          <a:ln w="19050" cap="flat" cmpd="sng">
            <a:solidFill>
              <a:srgbClr val="533560"/>
            </a:solidFill>
            <a:prstDash val="solid"/>
            <a:miter lim="800000"/>
            <a:headEnd type="none" w="sm" len="sm"/>
            <a:tailEnd type="none" w="sm" len="sm"/>
          </a:ln>
        </p:spPr>
      </p:cxnSp>
      <p:sp>
        <p:nvSpPr>
          <p:cNvPr id="118" name="Google Shape;118;p30"/>
          <p:cNvSpPr txBox="1">
            <a:spLocks noGrp="1"/>
          </p:cNvSpPr>
          <p:nvPr>
            <p:ph type="body" idx="2"/>
          </p:nvPr>
        </p:nvSpPr>
        <p:spPr>
          <a:xfrm>
            <a:off x="1443319" y="1827515"/>
            <a:ext cx="9144000" cy="6968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Clr>
                <a:schemeClr val="dk1"/>
              </a:buClr>
              <a:buSzPts val="1400"/>
              <a:buNone/>
              <a:defRPr sz="1400" b="0">
                <a:solidFill>
                  <a:schemeClr val="dk1"/>
                </a:solidFill>
              </a:defRPr>
            </a:lvl1pPr>
            <a:lvl2pPr marL="914400" lvl="1" indent="-228600" algn="l">
              <a:lnSpc>
                <a:spcPct val="150000"/>
              </a:lnSpc>
              <a:spcBef>
                <a:spcPts val="400"/>
              </a:spcBef>
              <a:spcAft>
                <a:spcPts val="0"/>
              </a:spcAft>
              <a:buClr>
                <a:schemeClr val="dk1"/>
              </a:buClr>
              <a:buSzPts val="1400"/>
              <a:buNone/>
              <a:defRPr/>
            </a:lvl2pPr>
            <a:lvl3pPr marL="1371600" lvl="2" indent="-228600" algn="l">
              <a:lnSpc>
                <a:spcPct val="150000"/>
              </a:lnSpc>
              <a:spcBef>
                <a:spcPts val="400"/>
              </a:spcBef>
              <a:spcAft>
                <a:spcPts val="0"/>
              </a:spcAft>
              <a:buClr>
                <a:schemeClr val="dk1"/>
              </a:buClr>
              <a:buSzPts val="1400"/>
              <a:buNone/>
              <a:defRPr/>
            </a:lvl3pPr>
            <a:lvl4pPr marL="1828800" lvl="3" indent="-228600" algn="l">
              <a:lnSpc>
                <a:spcPct val="150000"/>
              </a:lnSpc>
              <a:spcBef>
                <a:spcPts val="400"/>
              </a:spcBef>
              <a:spcAft>
                <a:spcPts val="0"/>
              </a:spcAft>
              <a:buClr>
                <a:schemeClr val="dk1"/>
              </a:buClr>
              <a:buSzPts val="1400"/>
              <a:buNone/>
              <a:defRPr/>
            </a:lvl4pPr>
            <a:lvl5pPr marL="2286000" lvl="4" indent="-228600" algn="l">
              <a:lnSpc>
                <a:spcPct val="15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30"/>
          <p:cNvSpPr txBox="1">
            <a:spLocks noGrp="1"/>
          </p:cNvSpPr>
          <p:nvPr>
            <p:ph type="sldNum" idx="12"/>
          </p:nvPr>
        </p:nvSpPr>
        <p:spPr>
          <a:xfrm>
            <a:off x="5781261" y="6488611"/>
            <a:ext cx="629600" cy="3652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8950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0"/>
        <p:cNvGrpSpPr/>
        <p:nvPr/>
      </p:nvGrpSpPr>
      <p:grpSpPr>
        <a:xfrm>
          <a:off x="0" y="0"/>
          <a:ext cx="0" cy="0"/>
          <a:chOff x="0" y="0"/>
          <a:chExt cx="0" cy="0"/>
        </a:xfrm>
      </p:grpSpPr>
      <p:sp>
        <p:nvSpPr>
          <p:cNvPr id="121" name="Google Shape;121;p67"/>
          <p:cNvSpPr txBox="1">
            <a:spLocks noGrp="1"/>
          </p:cNvSpPr>
          <p:nvPr>
            <p:ph type="title"/>
          </p:nvPr>
        </p:nvSpPr>
        <p:spPr>
          <a:xfrm>
            <a:off x="854699" y="1162796"/>
            <a:ext cx="9833600" cy="10288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67"/>
          <p:cNvSpPr txBox="1">
            <a:spLocks noGrp="1"/>
          </p:cNvSpPr>
          <p:nvPr>
            <p:ph type="body" idx="1"/>
          </p:nvPr>
        </p:nvSpPr>
        <p:spPr>
          <a:xfrm>
            <a:off x="854699" y="2017947"/>
            <a:ext cx="9833600" cy="3429200"/>
          </a:xfrm>
          <a:prstGeom prst="rect">
            <a:avLst/>
          </a:prstGeom>
          <a:noFill/>
          <a:ln>
            <a:noFill/>
          </a:ln>
        </p:spPr>
        <p:txBody>
          <a:bodyPr spcFirstLastPara="1" wrap="square" lIns="68575" tIns="34275" rIns="68575" bIns="34275" anchor="t" anchorCtr="0">
            <a:normAutofit/>
          </a:bodyPr>
          <a:lstStyle>
            <a:lvl1pPr marL="457200" lvl="0" indent="-361950" algn="l">
              <a:lnSpc>
                <a:spcPct val="110000"/>
              </a:lnSpc>
              <a:spcBef>
                <a:spcPts val="0"/>
              </a:spcBef>
              <a:spcAft>
                <a:spcPts val="0"/>
              </a:spcAft>
              <a:buClr>
                <a:srgbClr val="FF5A5A"/>
              </a:buClr>
              <a:buSzPts val="2100"/>
              <a:buFont typeface="Arial"/>
              <a:buChar char="•"/>
              <a:defRPr sz="1500">
                <a:latin typeface="Century Gothic"/>
                <a:ea typeface="Century Gothic"/>
                <a:cs typeface="Century Gothic"/>
                <a:sym typeface="Century Gothic"/>
              </a:defRPr>
            </a:lvl1pPr>
            <a:lvl2pPr marL="914400" lvl="1" indent="-342900" algn="l">
              <a:lnSpc>
                <a:spcPct val="110000"/>
              </a:lnSpc>
              <a:spcBef>
                <a:spcPts val="0"/>
              </a:spcBef>
              <a:spcAft>
                <a:spcPts val="0"/>
              </a:spcAft>
              <a:buClr>
                <a:srgbClr val="FF5A5A"/>
              </a:buClr>
              <a:buSzPts val="1800"/>
              <a:buFont typeface="Arial"/>
              <a:buChar char="•"/>
              <a:defRPr sz="1400" b="1" i="0">
                <a:solidFill>
                  <a:schemeClr val="accent2"/>
                </a:solidFill>
                <a:latin typeface="Century Gothic"/>
                <a:ea typeface="Century Gothic"/>
                <a:cs typeface="Century Gothic"/>
                <a:sym typeface="Century Gothic"/>
              </a:defRPr>
            </a:lvl2pPr>
            <a:lvl3pPr marL="1371600" lvl="2" indent="-323850" algn="l">
              <a:lnSpc>
                <a:spcPct val="110000"/>
              </a:lnSpc>
              <a:spcBef>
                <a:spcPts val="0"/>
              </a:spcBef>
              <a:spcAft>
                <a:spcPts val="0"/>
              </a:spcAft>
              <a:buClr>
                <a:srgbClr val="FF5A5A"/>
              </a:buClr>
              <a:buSzPts val="1500"/>
              <a:buFont typeface="Arial"/>
              <a:buChar char="•"/>
              <a:defRPr sz="1200">
                <a:latin typeface="Century Gothic"/>
                <a:ea typeface="Century Gothic"/>
                <a:cs typeface="Century Gothic"/>
                <a:sym typeface="Century Gothic"/>
              </a:defRPr>
            </a:lvl3pPr>
            <a:lvl4pPr marL="1828800" lvl="3" indent="-298450" algn="l">
              <a:lnSpc>
                <a:spcPct val="110000"/>
              </a:lnSpc>
              <a:spcBef>
                <a:spcPts val="0"/>
              </a:spcBef>
              <a:spcAft>
                <a:spcPts val="0"/>
              </a:spcAft>
              <a:buClr>
                <a:srgbClr val="FF5A5A"/>
              </a:buClr>
              <a:buSzPts val="1100"/>
              <a:buFont typeface="Arial"/>
              <a:buChar char="•"/>
              <a:defRPr sz="1100">
                <a:latin typeface="Century Gothic"/>
                <a:ea typeface="Century Gothic"/>
                <a:cs typeface="Century Gothic"/>
                <a:sym typeface="Century Gothic"/>
              </a:defRPr>
            </a:lvl4pPr>
            <a:lvl5pPr marL="2286000" lvl="4" indent="-317500" algn="l">
              <a:lnSpc>
                <a:spcPct val="110000"/>
              </a:lnSpc>
              <a:spcBef>
                <a:spcPts val="0"/>
              </a:spcBef>
              <a:spcAft>
                <a:spcPts val="0"/>
              </a:spcAft>
              <a:buClr>
                <a:srgbClr val="FF5A5A"/>
              </a:buClr>
              <a:buSzPts val="1400"/>
              <a:buFont typeface="Arial"/>
              <a:buChar char="•"/>
              <a:defRPr sz="900">
                <a:latin typeface="Century Gothic"/>
                <a:ea typeface="Century Gothic"/>
                <a:cs typeface="Century Gothic"/>
                <a:sym typeface="Century Gothic"/>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sp>
        <p:nvSpPr>
          <p:cNvPr id="123" name="Google Shape;123;p67"/>
          <p:cNvSpPr txBox="1"/>
          <p:nvPr/>
        </p:nvSpPr>
        <p:spPr>
          <a:xfrm>
            <a:off x="10456225" y="6394135"/>
            <a:ext cx="826000" cy="19233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54C0E8"/>
                </a:solidFill>
                <a:latin typeface="Century Gothic"/>
                <a:ea typeface="Century Gothic"/>
                <a:cs typeface="Century Gothic"/>
                <a:sym typeface="Century Gothic"/>
              </a:rPr>
              <a:t>#HIMSS21</a:t>
            </a:r>
            <a:endParaRPr sz="800" b="1" i="0" u="none" strike="noStrike" cap="none">
              <a:solidFill>
                <a:srgbClr val="54C0E8"/>
              </a:solidFill>
              <a:latin typeface="Century Gothic"/>
              <a:ea typeface="Century Gothic"/>
              <a:cs typeface="Century Gothic"/>
              <a:sym typeface="Century Gothic"/>
            </a:endParaRPr>
          </a:p>
        </p:txBody>
      </p:sp>
      <p:sp>
        <p:nvSpPr>
          <p:cNvPr id="124" name="Google Shape;124;p67"/>
          <p:cNvSpPr txBox="1">
            <a:spLocks noGrp="1"/>
          </p:cNvSpPr>
          <p:nvPr>
            <p:ph type="sldNum" idx="12"/>
          </p:nvPr>
        </p:nvSpPr>
        <p:spPr>
          <a:xfrm>
            <a:off x="11360517" y="6390179"/>
            <a:ext cx="513600" cy="2272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318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25"/>
        <p:cNvGrpSpPr/>
        <p:nvPr/>
      </p:nvGrpSpPr>
      <p:grpSpPr>
        <a:xfrm>
          <a:off x="0" y="0"/>
          <a:ext cx="0" cy="0"/>
          <a:chOff x="0" y="0"/>
          <a:chExt cx="0" cy="0"/>
        </a:xfrm>
      </p:grpSpPr>
      <p:sp>
        <p:nvSpPr>
          <p:cNvPr id="126" name="Google Shape;126;p68"/>
          <p:cNvSpPr txBox="1">
            <a:spLocks noGrp="1"/>
          </p:cNvSpPr>
          <p:nvPr>
            <p:ph type="title"/>
          </p:nvPr>
        </p:nvSpPr>
        <p:spPr>
          <a:xfrm>
            <a:off x="846075" y="1054736"/>
            <a:ext cx="5069200" cy="10288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SzPts val="2700"/>
              <a:buNone/>
              <a:defRPr sz="2700" i="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68"/>
          <p:cNvSpPr txBox="1">
            <a:spLocks noGrp="1"/>
          </p:cNvSpPr>
          <p:nvPr>
            <p:ph type="sldNum" idx="12"/>
          </p:nvPr>
        </p:nvSpPr>
        <p:spPr>
          <a:xfrm>
            <a:off x="11360517" y="6390179"/>
            <a:ext cx="513600" cy="227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28" name="Google Shape;128;p68"/>
          <p:cNvPicPr preferRelativeResize="0"/>
          <p:nvPr/>
        </p:nvPicPr>
        <p:blipFill rotWithShape="1">
          <a:blip r:embed="rId2">
            <a:alphaModFix/>
          </a:blip>
          <a:srcRect/>
          <a:stretch/>
        </p:blipFill>
        <p:spPr>
          <a:xfrm>
            <a:off x="6277811" y="4087166"/>
            <a:ext cx="2331719" cy="2770835"/>
          </a:xfrm>
          <a:prstGeom prst="rect">
            <a:avLst/>
          </a:prstGeom>
          <a:noFill/>
          <a:ln>
            <a:noFill/>
          </a:ln>
        </p:spPr>
      </p:pic>
      <p:pic>
        <p:nvPicPr>
          <p:cNvPr id="129" name="Google Shape;129;p68"/>
          <p:cNvPicPr preferRelativeResize="0"/>
          <p:nvPr/>
        </p:nvPicPr>
        <p:blipFill rotWithShape="1">
          <a:blip r:embed="rId2">
            <a:alphaModFix/>
          </a:blip>
          <a:srcRect/>
          <a:stretch/>
        </p:blipFill>
        <p:spPr>
          <a:xfrm>
            <a:off x="6277811" y="1334824"/>
            <a:ext cx="2331719" cy="2770835"/>
          </a:xfrm>
          <a:prstGeom prst="rect">
            <a:avLst/>
          </a:prstGeom>
          <a:noFill/>
          <a:ln>
            <a:noFill/>
          </a:ln>
        </p:spPr>
      </p:pic>
      <p:pic>
        <p:nvPicPr>
          <p:cNvPr id="130" name="Google Shape;130;p68"/>
          <p:cNvPicPr preferRelativeResize="0"/>
          <p:nvPr/>
        </p:nvPicPr>
        <p:blipFill rotWithShape="1">
          <a:blip r:embed="rId3">
            <a:alphaModFix/>
          </a:blip>
          <a:srcRect/>
          <a:stretch/>
        </p:blipFill>
        <p:spPr>
          <a:xfrm>
            <a:off x="6277811" y="2"/>
            <a:ext cx="2331719" cy="1349351"/>
          </a:xfrm>
          <a:prstGeom prst="rect">
            <a:avLst/>
          </a:prstGeom>
          <a:noFill/>
          <a:ln>
            <a:noFill/>
          </a:ln>
        </p:spPr>
      </p:pic>
      <p:sp>
        <p:nvSpPr>
          <p:cNvPr id="131" name="Google Shape;131;p68"/>
          <p:cNvSpPr>
            <a:spLocks noGrp="1"/>
          </p:cNvSpPr>
          <p:nvPr>
            <p:ph type="pic" idx="2"/>
          </p:nvPr>
        </p:nvSpPr>
        <p:spPr>
          <a:xfrm>
            <a:off x="7074639" y="0"/>
            <a:ext cx="5117200" cy="6858000"/>
          </a:xfrm>
          <a:prstGeom prst="rect">
            <a:avLst/>
          </a:prstGeom>
          <a:gradFill>
            <a:gsLst>
              <a:gs pos="0">
                <a:srgbClr val="D8D8D8"/>
              </a:gs>
              <a:gs pos="99000">
                <a:srgbClr val="BFBFBF"/>
              </a:gs>
              <a:gs pos="100000">
                <a:srgbClr val="BFBFBF"/>
              </a:gs>
            </a:gsLst>
            <a:lin ang="5400012" scaled="0"/>
          </a:gradFill>
          <a:ln>
            <a:noFill/>
          </a:ln>
        </p:spPr>
      </p:sp>
    </p:spTree>
    <p:extLst>
      <p:ext uri="{BB962C8B-B14F-4D97-AF65-F5344CB8AC3E}">
        <p14:creationId xmlns:p14="http://schemas.microsoft.com/office/powerpoint/2010/main" val="3068384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_Main Title">
  <p:cSld name="Content_Main Title">
    <p:spTree>
      <p:nvGrpSpPr>
        <p:cNvPr id="1" name="Shape 132"/>
        <p:cNvGrpSpPr/>
        <p:nvPr/>
      </p:nvGrpSpPr>
      <p:grpSpPr>
        <a:xfrm>
          <a:off x="0" y="0"/>
          <a:ext cx="0" cy="0"/>
          <a:chOff x="0" y="0"/>
          <a:chExt cx="0" cy="0"/>
        </a:xfrm>
      </p:grpSpPr>
      <p:sp>
        <p:nvSpPr>
          <p:cNvPr id="133" name="Google Shape;133;g2b4aeb2447a_1_1736"/>
          <p:cNvSpPr txBox="1">
            <a:spLocks noGrp="1"/>
          </p:cNvSpPr>
          <p:nvPr>
            <p:ph type="sldNum" idx="12"/>
          </p:nvPr>
        </p:nvSpPr>
        <p:spPr>
          <a:xfrm>
            <a:off x="11360517" y="6390179"/>
            <a:ext cx="513600" cy="227200"/>
          </a:xfrm>
          <a:prstGeom prst="rect">
            <a:avLst/>
          </a:prstGeom>
          <a:noFill/>
          <a:ln>
            <a:noFill/>
          </a:ln>
        </p:spPr>
        <p:txBody>
          <a:bodyPr spcFirstLastPara="1" wrap="square" lIns="0" tIns="0" rIns="0" bIns="0" anchor="ctr" anchorCtr="0">
            <a:noAutofit/>
          </a:bodyPr>
          <a:lstStyle>
            <a:lvl1pPr marL="0" lvl="0" indent="0" algn="ctr" rtl="0">
              <a:spcBef>
                <a:spcPts val="0"/>
              </a:spcBef>
              <a:buNone/>
              <a:defRPr sz="600" b="0" i="0">
                <a:solidFill>
                  <a:schemeClr val="lt1"/>
                </a:solidFill>
                <a:latin typeface="Century Gothic"/>
                <a:ea typeface="Century Gothic"/>
                <a:cs typeface="Century Gothic"/>
                <a:sym typeface="Century Gothic"/>
              </a:defRPr>
            </a:lvl1pPr>
            <a:lvl2pPr marL="0" lvl="1" indent="0" algn="ctr" rtl="0">
              <a:spcBef>
                <a:spcPts val="0"/>
              </a:spcBef>
              <a:buNone/>
              <a:defRPr sz="600" b="0" i="0">
                <a:solidFill>
                  <a:schemeClr val="lt1"/>
                </a:solidFill>
                <a:latin typeface="Century Gothic"/>
                <a:ea typeface="Century Gothic"/>
                <a:cs typeface="Century Gothic"/>
                <a:sym typeface="Century Gothic"/>
              </a:defRPr>
            </a:lvl2pPr>
            <a:lvl3pPr marL="0" lvl="2" indent="0" algn="ctr" rtl="0">
              <a:spcBef>
                <a:spcPts val="0"/>
              </a:spcBef>
              <a:buNone/>
              <a:defRPr sz="600" b="0" i="0">
                <a:solidFill>
                  <a:schemeClr val="lt1"/>
                </a:solidFill>
                <a:latin typeface="Century Gothic"/>
                <a:ea typeface="Century Gothic"/>
                <a:cs typeface="Century Gothic"/>
                <a:sym typeface="Century Gothic"/>
              </a:defRPr>
            </a:lvl3pPr>
            <a:lvl4pPr marL="0" lvl="3" indent="0" algn="ctr" rtl="0">
              <a:spcBef>
                <a:spcPts val="0"/>
              </a:spcBef>
              <a:buNone/>
              <a:defRPr sz="600" b="0" i="0">
                <a:solidFill>
                  <a:schemeClr val="lt1"/>
                </a:solidFill>
                <a:latin typeface="Century Gothic"/>
                <a:ea typeface="Century Gothic"/>
                <a:cs typeface="Century Gothic"/>
                <a:sym typeface="Century Gothic"/>
              </a:defRPr>
            </a:lvl4pPr>
            <a:lvl5pPr marL="0" lvl="4" indent="0" algn="ctr" rtl="0">
              <a:spcBef>
                <a:spcPts val="0"/>
              </a:spcBef>
              <a:buNone/>
              <a:defRPr sz="600" b="0" i="0">
                <a:solidFill>
                  <a:schemeClr val="lt1"/>
                </a:solidFill>
                <a:latin typeface="Century Gothic"/>
                <a:ea typeface="Century Gothic"/>
                <a:cs typeface="Century Gothic"/>
                <a:sym typeface="Century Gothic"/>
              </a:defRPr>
            </a:lvl5pPr>
            <a:lvl6pPr marL="0" lvl="5" indent="0" algn="ctr" rtl="0">
              <a:spcBef>
                <a:spcPts val="0"/>
              </a:spcBef>
              <a:buNone/>
              <a:defRPr sz="600" b="0" i="0">
                <a:solidFill>
                  <a:schemeClr val="lt1"/>
                </a:solidFill>
                <a:latin typeface="Century Gothic"/>
                <a:ea typeface="Century Gothic"/>
                <a:cs typeface="Century Gothic"/>
                <a:sym typeface="Century Gothic"/>
              </a:defRPr>
            </a:lvl6pPr>
            <a:lvl7pPr marL="0" lvl="6" indent="0" algn="ctr" rtl="0">
              <a:spcBef>
                <a:spcPts val="0"/>
              </a:spcBef>
              <a:buNone/>
              <a:defRPr sz="600" b="0" i="0">
                <a:solidFill>
                  <a:schemeClr val="lt1"/>
                </a:solidFill>
                <a:latin typeface="Century Gothic"/>
                <a:ea typeface="Century Gothic"/>
                <a:cs typeface="Century Gothic"/>
                <a:sym typeface="Century Gothic"/>
              </a:defRPr>
            </a:lvl7pPr>
            <a:lvl8pPr marL="0" lvl="7" indent="0" algn="ctr" rtl="0">
              <a:spcBef>
                <a:spcPts val="0"/>
              </a:spcBef>
              <a:buNone/>
              <a:defRPr sz="600" b="0" i="0">
                <a:solidFill>
                  <a:schemeClr val="lt1"/>
                </a:solidFill>
                <a:latin typeface="Century Gothic"/>
                <a:ea typeface="Century Gothic"/>
                <a:cs typeface="Century Gothic"/>
                <a:sym typeface="Century Gothic"/>
              </a:defRPr>
            </a:lvl8pPr>
            <a:lvl9pPr marL="0" lvl="8" indent="0" algn="ctr" rtl="0">
              <a:spcBef>
                <a:spcPts val="0"/>
              </a:spcBef>
              <a:buNone/>
              <a:defRPr sz="6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
        <p:nvSpPr>
          <p:cNvPr id="134" name="Google Shape;134;g2b4aeb2447a_1_1736"/>
          <p:cNvSpPr txBox="1">
            <a:spLocks noGrp="1"/>
          </p:cNvSpPr>
          <p:nvPr>
            <p:ph type="title"/>
          </p:nvPr>
        </p:nvSpPr>
        <p:spPr>
          <a:xfrm>
            <a:off x="838201" y="1097280"/>
            <a:ext cx="10592000" cy="1000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1E22AA"/>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5" name="Google Shape;135;g2b4aeb2447a_1_1736"/>
          <p:cNvSpPr txBox="1">
            <a:spLocks noGrp="1"/>
          </p:cNvSpPr>
          <p:nvPr>
            <p:ph type="body" idx="1"/>
          </p:nvPr>
        </p:nvSpPr>
        <p:spPr>
          <a:xfrm>
            <a:off x="850392" y="1799844"/>
            <a:ext cx="10592000" cy="4210800"/>
          </a:xfrm>
          <a:prstGeom prst="rect">
            <a:avLst/>
          </a:prstGeom>
          <a:noFill/>
          <a:ln>
            <a:noFill/>
          </a:ln>
        </p:spPr>
        <p:txBody>
          <a:bodyPr spcFirstLastPara="1" wrap="square" lIns="0" tIns="34275" rIns="0" bIns="34275" anchor="t" anchorCtr="0">
            <a:normAutofit/>
          </a:bodyPr>
          <a:lstStyle>
            <a:lvl1pPr marL="457200" lvl="0" indent="-317500" algn="l" rtl="0">
              <a:lnSpc>
                <a:spcPct val="110000"/>
              </a:lnSpc>
              <a:spcBef>
                <a:spcPts val="800"/>
              </a:spcBef>
              <a:spcAft>
                <a:spcPts val="0"/>
              </a:spcAft>
              <a:buSzPts val="1400"/>
              <a:buChar char="•"/>
              <a:defRPr/>
            </a:lvl1pPr>
            <a:lvl2pPr marL="914400" lvl="1" indent="-317500" algn="l" rtl="0">
              <a:lnSpc>
                <a:spcPct val="110000"/>
              </a:lnSpc>
              <a:spcBef>
                <a:spcPts val="400"/>
              </a:spcBef>
              <a:spcAft>
                <a:spcPts val="0"/>
              </a:spcAft>
              <a:buSzPts val="1400"/>
              <a:buChar char="–"/>
              <a:defRPr/>
            </a:lvl2pPr>
            <a:lvl3pPr marL="1371600" lvl="2" indent="-317500" algn="l" rtl="0">
              <a:lnSpc>
                <a:spcPct val="110000"/>
              </a:lnSpc>
              <a:spcBef>
                <a:spcPts val="400"/>
              </a:spcBef>
              <a:spcAft>
                <a:spcPts val="0"/>
              </a:spcAft>
              <a:buSzPts val="1400"/>
              <a:buChar char="▪"/>
              <a:defRPr/>
            </a:lvl3pPr>
            <a:lvl4pPr marL="1828800" lvl="3" indent="-317500" algn="l" rtl="0">
              <a:lnSpc>
                <a:spcPct val="110000"/>
              </a:lnSpc>
              <a:spcBef>
                <a:spcPts val="400"/>
              </a:spcBef>
              <a:spcAft>
                <a:spcPts val="0"/>
              </a:spcAft>
              <a:buSzPts val="1400"/>
              <a:buChar char="❖"/>
              <a:defRPr/>
            </a:lvl4pPr>
            <a:lvl5pPr marL="2286000" lvl="4" indent="-317500" algn="l" rtl="0">
              <a:lnSpc>
                <a:spcPct val="110000"/>
              </a:lnSpc>
              <a:spcBef>
                <a:spcPts val="400"/>
              </a:spcBef>
              <a:spcAft>
                <a:spcPts val="0"/>
              </a:spcAft>
              <a:buSzPts val="14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6" name="Google Shape;136;g2b4aeb2447a_1_1736"/>
          <p:cNvSpPr txBox="1">
            <a:spLocks noGrp="1"/>
          </p:cNvSpPr>
          <p:nvPr>
            <p:ph type="ftr" idx="11"/>
          </p:nvPr>
        </p:nvSpPr>
        <p:spPr>
          <a:xfrm>
            <a:off x="859219" y="428516"/>
            <a:ext cx="10570800" cy="3652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29968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text box">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lIns="91440" tIns="45720" rIns="91440" bIns="45720"/>
          <a:lstStyle>
            <a:lvl1pPr>
              <a:defRPr sz="2400" b="0">
                <a:latin typeface="+mj-lt"/>
                <a:cs typeface="Times New Roman" panose="02020603050405020304" pitchFamily="18" charset="0"/>
              </a:defRPr>
            </a:lvl1pPr>
          </a:lstStyle>
          <a:p>
            <a:r>
              <a:rPr lang="en-US" dirty="0"/>
              <a:t>Click to edit Master title style</a:t>
            </a:r>
          </a:p>
        </p:txBody>
      </p:sp>
      <p:sp>
        <p:nvSpPr>
          <p:cNvPr id="9" name="Text Placeholder 7"/>
          <p:cNvSpPr>
            <a:spLocks noGrp="1"/>
          </p:cNvSpPr>
          <p:nvPr>
            <p:ph type="body" sz="quarter" idx="13"/>
          </p:nvPr>
        </p:nvSpPr>
        <p:spPr>
          <a:xfrm>
            <a:off x="627357" y="1535838"/>
            <a:ext cx="10996472" cy="3959440"/>
          </a:xfrm>
        </p:spPr>
        <p:txBody>
          <a:bodyPr anchor="t">
            <a:normAutofit/>
          </a:bodyPr>
          <a:lstStyle>
            <a:lvl1pPr marL="285750" indent="-285750">
              <a:lnSpc>
                <a:spcPct val="100000"/>
              </a:lnSpc>
              <a:buClrTx/>
              <a:buFont typeface="Wingdings" panose="05000000000000000000" pitchFamily="2" charset="2"/>
              <a:buChar char="§"/>
              <a:defRPr sz="2000" baseline="0"/>
            </a:lvl1pPr>
            <a:lvl2pPr marL="502920" indent="0">
              <a:buNone/>
              <a:defRPr/>
            </a:lvl2pPr>
          </a:lstStyle>
          <a:p>
            <a:pPr lvl="0"/>
            <a:r>
              <a:rPr lang="en-US" dirty="0"/>
              <a:t>Click to edit Master text styles</a:t>
            </a:r>
          </a:p>
        </p:txBody>
      </p:sp>
      <p:sp>
        <p:nvSpPr>
          <p:cNvPr id="5" name="Slide Number Placeholder 5"/>
          <p:cNvSpPr>
            <a:spLocks noGrp="1"/>
          </p:cNvSpPr>
          <p:nvPr>
            <p:ph type="sldNum" sz="quarter" idx="14"/>
          </p:nvPr>
        </p:nvSpPr>
        <p:spPr/>
        <p:txBody>
          <a:bodyPr/>
          <a:lstStyle>
            <a:lvl1pPr>
              <a:defRPr/>
            </a:lvl1pPr>
          </a:lstStyle>
          <a:p>
            <a:pPr fontAlgn="base">
              <a:spcBef>
                <a:spcPct val="0"/>
              </a:spcBef>
              <a:spcAft>
                <a:spcPct val="0"/>
              </a:spcAft>
              <a:defRPr/>
            </a:pPr>
            <a:fld id="{98F9463D-DED4-4148-B7EA-FFCE3DFEEDC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246610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4.jpg"/><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g"/><Relationship Id="rId5" Type="http://schemas.openxmlformats.org/officeDocument/2006/relationships/slideLayout" Target="../slideLayouts/slideLayout27.xml"/><Relationship Id="rId10" Type="http://schemas.openxmlformats.org/officeDocument/2006/relationships/theme" Target="../theme/theme6.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6.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7.jpg"/><Relationship Id="rId4" Type="http://schemas.openxmlformats.org/officeDocument/2006/relationships/slideLayout" Target="../slideLayouts/slideLayout3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0.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9.png"/><Relationship Id="rId2" Type="http://schemas.openxmlformats.org/officeDocument/2006/relationships/slideLayout" Target="../slideLayouts/slideLayout44.xml"/><Relationship Id="rId16" Type="http://schemas.openxmlformats.org/officeDocument/2006/relationships/theme" Target="../theme/theme9.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11.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04800"/>
            <a:ext cx="8839200" cy="617884"/>
          </a:xfrm>
          <a:prstGeom prst="rect">
            <a:avLst/>
          </a:prstGeom>
        </p:spPr>
        <p:txBody>
          <a:bodyPr vert="horz" lIns="91440" tIns="45720" rIns="91440" bIns="45720" rtlCol="0" anchor="ctr">
            <a:normAutofit/>
          </a:bodyPr>
          <a:lstStyle/>
          <a:p>
            <a:r>
              <a:rPr lang="en-US" dirty="0"/>
              <a:t>Title goes here</a:t>
            </a:r>
          </a:p>
        </p:txBody>
      </p:sp>
      <p:sp>
        <p:nvSpPr>
          <p:cNvPr id="3" name="Text Placeholder 2"/>
          <p:cNvSpPr>
            <a:spLocks noGrp="1"/>
          </p:cNvSpPr>
          <p:nvPr>
            <p:ph type="body" idx="1"/>
          </p:nvPr>
        </p:nvSpPr>
        <p:spPr>
          <a:xfrm>
            <a:off x="609600" y="1646238"/>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4" name="Slide Number Placeholder 3"/>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5B7A5-34A7-4AB0-A34F-A4DF2002FA9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799" r:id="rId9"/>
    <p:sldLayoutId id="2147483801" r:id="rId10"/>
  </p:sldLayoutIdLst>
  <p:hf hdr="0" dt="0"/>
  <p:txStyles>
    <p:titleStyle>
      <a:lvl1pPr algn="ctr" defTabSz="914400" rtl="0" eaLnBrk="1" latinLnBrk="0" hangingPunct="1">
        <a:spcBef>
          <a:spcPct val="0"/>
        </a:spcBef>
        <a:buNone/>
        <a:defRPr sz="3600" b="1"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0400"/>
            <a:ext cx="10972800" cy="1600200"/>
          </a:xfrm>
          <a:prstGeom prst="rect">
            <a:avLst/>
          </a:prstGeom>
        </p:spPr>
        <p:txBody>
          <a:bodyPr vert="horz" lIns="91440" tIns="45720" rIns="91440" bIns="45720" rtlCol="0" anchor="ctr">
            <a:normAutofit/>
          </a:bodyPr>
          <a:lstStyle/>
          <a:p>
            <a:r>
              <a:rPr lang="en-US" dirty="0"/>
              <a:t>Title of Presentation</a:t>
            </a:r>
          </a:p>
        </p:txBody>
      </p:sp>
      <p:sp>
        <p:nvSpPr>
          <p:cNvPr id="3" name="Text Placeholder 2"/>
          <p:cNvSpPr>
            <a:spLocks noGrp="1"/>
          </p:cNvSpPr>
          <p:nvPr>
            <p:ph type="body" idx="1"/>
          </p:nvPr>
        </p:nvSpPr>
        <p:spPr>
          <a:xfrm>
            <a:off x="609600" y="4953001"/>
            <a:ext cx="10972800" cy="1173163"/>
          </a:xfrm>
          <a:prstGeom prst="rect">
            <a:avLst/>
          </a:prstGeom>
        </p:spPr>
        <p:txBody>
          <a:bodyPr vert="horz" lIns="91440" tIns="45720" rIns="91440" bIns="45720" rtlCol="0" anchor="ctr">
            <a:normAutofit/>
          </a:bodyPr>
          <a:lstStyle/>
          <a:p>
            <a:pPr lvl="0"/>
            <a:r>
              <a:rPr lang="en-US" dirty="0"/>
              <a:t>Author and Date</a:t>
            </a:r>
          </a:p>
        </p:txBody>
      </p:sp>
    </p:spTree>
  </p:cSld>
  <p:clrMap bg1="lt1" tx1="dk1" bg2="lt2" tx2="dk2" accent1="accent1" accent2="accent2" accent3="accent3" accent4="accent4" accent5="accent5" accent6="accent6" hlink="hlink" folHlink="folHlink"/>
  <p:sldLayoutIdLst>
    <p:sldLayoutId id="2147483684" r:id="rId1"/>
  </p:sldLayoutIdLst>
  <p:hf hd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0400"/>
            <a:ext cx="10972800" cy="1600200"/>
          </a:xfrm>
          <a:prstGeom prst="rect">
            <a:avLst/>
          </a:prstGeom>
        </p:spPr>
        <p:txBody>
          <a:bodyPr vert="horz" lIns="91440" tIns="45720" rIns="91440" bIns="45720" rtlCol="0" anchor="ctr">
            <a:normAutofit/>
          </a:bodyPr>
          <a:lstStyle/>
          <a:p>
            <a:r>
              <a:rPr lang="en-US" dirty="0"/>
              <a:t>Title of Presentation</a:t>
            </a:r>
          </a:p>
        </p:txBody>
      </p:sp>
      <p:sp>
        <p:nvSpPr>
          <p:cNvPr id="3" name="Text Placeholder 2"/>
          <p:cNvSpPr>
            <a:spLocks noGrp="1"/>
          </p:cNvSpPr>
          <p:nvPr>
            <p:ph type="body" idx="1"/>
          </p:nvPr>
        </p:nvSpPr>
        <p:spPr>
          <a:xfrm>
            <a:off x="609600" y="4953001"/>
            <a:ext cx="10972800" cy="1173163"/>
          </a:xfrm>
          <a:prstGeom prst="rect">
            <a:avLst/>
          </a:prstGeom>
        </p:spPr>
        <p:txBody>
          <a:bodyPr vert="horz" lIns="91440" tIns="45720" rIns="91440" bIns="45720" rtlCol="0" anchor="ctr">
            <a:normAutofit/>
          </a:bodyPr>
          <a:lstStyle/>
          <a:p>
            <a:pPr lvl="0"/>
            <a:r>
              <a:rPr lang="en-US" dirty="0"/>
              <a:t>Author and Date</a:t>
            </a:r>
          </a:p>
        </p:txBody>
      </p:sp>
    </p:spTree>
    <p:extLst>
      <p:ext uri="{BB962C8B-B14F-4D97-AF65-F5344CB8AC3E}">
        <p14:creationId xmlns:p14="http://schemas.microsoft.com/office/powerpoint/2010/main" val="4261963507"/>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ft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2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04800"/>
            <a:ext cx="8839200" cy="617884"/>
          </a:xfrm>
          <a:prstGeom prst="rect">
            <a:avLst/>
          </a:prstGeom>
        </p:spPr>
        <p:txBody>
          <a:bodyPr vert="horz" lIns="91440" tIns="45720" rIns="91440" bIns="45720" rtlCol="0" anchor="ctr">
            <a:normAutofit/>
          </a:bodyPr>
          <a:lstStyle/>
          <a:p>
            <a:r>
              <a:rPr lang="en-US" dirty="0"/>
              <a:t>Title goes here</a:t>
            </a:r>
          </a:p>
        </p:txBody>
      </p:sp>
      <p:sp>
        <p:nvSpPr>
          <p:cNvPr id="3" name="Text Placeholder 2"/>
          <p:cNvSpPr>
            <a:spLocks noGrp="1"/>
          </p:cNvSpPr>
          <p:nvPr>
            <p:ph type="body" idx="1"/>
          </p:nvPr>
        </p:nvSpPr>
        <p:spPr>
          <a:xfrm>
            <a:off x="609600" y="1646238"/>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4" name="Slide Number Placeholder 3"/>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5B7A5-34A7-4AB0-A34F-A4DF2002FA98}" type="slidenum">
              <a:rPr lang="en-US" smtClean="0"/>
              <a:t>‹#›</a:t>
            </a:fld>
            <a:endParaRPr lang="en-US" dirty="0"/>
          </a:p>
        </p:txBody>
      </p:sp>
    </p:spTree>
    <p:extLst>
      <p:ext uri="{BB962C8B-B14F-4D97-AF65-F5344CB8AC3E}">
        <p14:creationId xmlns:p14="http://schemas.microsoft.com/office/powerpoint/2010/main" val="384334285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85" r:id="rId7"/>
    <p:sldLayoutId id="2147483686" r:id="rId8"/>
  </p:sldLayoutIdLst>
  <p:hf hdr="0" ftr="0" dt="0"/>
  <p:txStyles>
    <p:titleStyle>
      <a:lvl1pPr algn="ctr" defTabSz="914400" rtl="0" eaLnBrk="1" latinLnBrk="0" hangingPunct="1">
        <a:spcBef>
          <a:spcPct val="0"/>
        </a:spcBef>
        <a:buNone/>
        <a:defRPr sz="3600" b="1"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0400"/>
            <a:ext cx="10972800" cy="1600200"/>
          </a:xfrm>
          <a:prstGeom prst="rect">
            <a:avLst/>
          </a:prstGeom>
        </p:spPr>
        <p:txBody>
          <a:bodyPr vert="horz" lIns="91440" tIns="45720" rIns="91440" bIns="45720" rtlCol="0" anchor="ctr">
            <a:normAutofit/>
          </a:bodyPr>
          <a:lstStyle/>
          <a:p>
            <a:r>
              <a:rPr lang="en-US" dirty="0"/>
              <a:t>Title of Presentation</a:t>
            </a:r>
          </a:p>
        </p:txBody>
      </p:sp>
      <p:sp>
        <p:nvSpPr>
          <p:cNvPr id="3" name="Text Placeholder 2"/>
          <p:cNvSpPr>
            <a:spLocks noGrp="1"/>
          </p:cNvSpPr>
          <p:nvPr>
            <p:ph type="body" idx="1"/>
          </p:nvPr>
        </p:nvSpPr>
        <p:spPr>
          <a:xfrm>
            <a:off x="609600" y="4953001"/>
            <a:ext cx="10972800" cy="1173163"/>
          </a:xfrm>
          <a:prstGeom prst="rect">
            <a:avLst/>
          </a:prstGeom>
        </p:spPr>
        <p:txBody>
          <a:bodyPr vert="horz" lIns="91440" tIns="45720" rIns="91440" bIns="45720" rtlCol="0" anchor="ctr">
            <a:normAutofit/>
          </a:bodyPr>
          <a:lstStyle/>
          <a:p>
            <a:pPr lvl="0"/>
            <a:r>
              <a:rPr lang="en-US" dirty="0"/>
              <a:t>Author and Date</a:t>
            </a:r>
          </a:p>
        </p:txBody>
      </p:sp>
    </p:spTree>
    <p:extLst>
      <p:ext uri="{BB962C8B-B14F-4D97-AF65-F5344CB8AC3E}">
        <p14:creationId xmlns:p14="http://schemas.microsoft.com/office/powerpoint/2010/main" val="3530647265"/>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04800"/>
            <a:ext cx="8839200" cy="617884"/>
          </a:xfrm>
          <a:prstGeom prst="rect">
            <a:avLst/>
          </a:prstGeom>
        </p:spPr>
        <p:txBody>
          <a:bodyPr vert="horz" lIns="91440" tIns="45720" rIns="91440" bIns="45720" rtlCol="0" anchor="ctr">
            <a:normAutofit/>
          </a:bodyPr>
          <a:lstStyle/>
          <a:p>
            <a:r>
              <a:rPr lang="en-US"/>
              <a:t>Title goes here</a:t>
            </a:r>
          </a:p>
        </p:txBody>
      </p:sp>
      <p:sp>
        <p:nvSpPr>
          <p:cNvPr id="3" name="Text Placeholder 2"/>
          <p:cNvSpPr>
            <a:spLocks noGrp="1"/>
          </p:cNvSpPr>
          <p:nvPr>
            <p:ph type="body" idx="1"/>
          </p:nvPr>
        </p:nvSpPr>
        <p:spPr>
          <a:xfrm>
            <a:off x="609600" y="1646238"/>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2"/>
            <a:endParaRPr lang="en-US"/>
          </a:p>
        </p:txBody>
      </p:sp>
      <p:sp>
        <p:nvSpPr>
          <p:cNvPr id="4" name="Slide Number Placeholder 3"/>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5B7A5-34A7-4AB0-A34F-A4DF2002FA98}" type="slidenum">
              <a:rPr lang="en-US" smtClean="0"/>
              <a:t>‹#›</a:t>
            </a:fld>
            <a:endParaRPr lang="en-US"/>
          </a:p>
        </p:txBody>
      </p:sp>
    </p:spTree>
    <p:extLst>
      <p:ext uri="{BB962C8B-B14F-4D97-AF65-F5344CB8AC3E}">
        <p14:creationId xmlns:p14="http://schemas.microsoft.com/office/powerpoint/2010/main" val="236850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800" r:id="rId3"/>
    <p:sldLayoutId id="2147483664" r:id="rId4"/>
    <p:sldLayoutId id="2147483665" r:id="rId5"/>
    <p:sldLayoutId id="2147483666" r:id="rId6"/>
    <p:sldLayoutId id="2147483667" r:id="rId7"/>
    <p:sldLayoutId id="2147483668" r:id="rId8"/>
    <p:sldLayoutId id="2147483672" r:id="rId9"/>
  </p:sldLayoutIdLst>
  <p:hf hdr="0" ftr="0" dt="0"/>
  <p:txStyles>
    <p:titleStyle>
      <a:lvl1pPr algn="ctr" defTabSz="914400" rtl="0" eaLnBrk="1" latinLnBrk="0" hangingPunct="1">
        <a:spcBef>
          <a:spcPct val="0"/>
        </a:spcBef>
        <a:buNone/>
        <a:defRPr sz="3600" b="1"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0400"/>
            <a:ext cx="10972800" cy="1600200"/>
          </a:xfrm>
          <a:prstGeom prst="rect">
            <a:avLst/>
          </a:prstGeom>
        </p:spPr>
        <p:txBody>
          <a:bodyPr vert="horz" lIns="91440" tIns="45720" rIns="91440" bIns="45720" rtlCol="0" anchor="ctr">
            <a:normAutofit/>
          </a:bodyPr>
          <a:lstStyle/>
          <a:p>
            <a:r>
              <a:rPr lang="en-US" dirty="0"/>
              <a:t>Title of Presentation</a:t>
            </a:r>
          </a:p>
        </p:txBody>
      </p:sp>
      <p:sp>
        <p:nvSpPr>
          <p:cNvPr id="3" name="Text Placeholder 2"/>
          <p:cNvSpPr>
            <a:spLocks noGrp="1"/>
          </p:cNvSpPr>
          <p:nvPr>
            <p:ph type="body" idx="1"/>
          </p:nvPr>
        </p:nvSpPr>
        <p:spPr>
          <a:xfrm>
            <a:off x="609600" y="4953001"/>
            <a:ext cx="10972800" cy="1173163"/>
          </a:xfrm>
          <a:prstGeom prst="rect">
            <a:avLst/>
          </a:prstGeom>
        </p:spPr>
        <p:txBody>
          <a:bodyPr vert="horz" lIns="91440" tIns="45720" rIns="91440" bIns="45720" rtlCol="0" anchor="ctr">
            <a:normAutofit/>
          </a:bodyPr>
          <a:lstStyle/>
          <a:p>
            <a:pPr lvl="0"/>
            <a:r>
              <a:rPr lang="en-US" dirty="0"/>
              <a:t>Author and Date</a:t>
            </a:r>
          </a:p>
        </p:txBody>
      </p:sp>
    </p:spTree>
    <p:extLst>
      <p:ext uri="{BB962C8B-B14F-4D97-AF65-F5344CB8AC3E}">
        <p14:creationId xmlns:p14="http://schemas.microsoft.com/office/powerpoint/2010/main" val="513083274"/>
      </p:ext>
    </p:extLst>
  </p:cSld>
  <p:clrMap bg1="lt1" tx1="dk1" bg2="lt2" tx2="dk2" accent1="accent1" accent2="accent2" accent3="accent3" accent4="accent4" accent5="accent5" accent6="accent6" hlink="hlink" folHlink="folHlink"/>
  <p:sldLayoutIdLst>
    <p:sldLayoutId id="2147483786" r:id="rId1"/>
    <p:sldLayoutId id="2147483788" r:id="rId2"/>
    <p:sldLayoutId id="2147483789" r:id="rId3"/>
  </p:sldLayoutIdLst>
  <p:hf hdr="0" ft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04800"/>
            <a:ext cx="8839200" cy="617884"/>
          </a:xfrm>
          <a:prstGeom prst="rect">
            <a:avLst/>
          </a:prstGeom>
        </p:spPr>
        <p:txBody>
          <a:bodyPr vert="horz" lIns="91440" tIns="45720" rIns="91440" bIns="45720" rtlCol="0" anchor="ctr">
            <a:normAutofit/>
          </a:bodyPr>
          <a:lstStyle/>
          <a:p>
            <a:r>
              <a:rPr lang="en-US" dirty="0"/>
              <a:t>Title goes here</a:t>
            </a:r>
          </a:p>
        </p:txBody>
      </p:sp>
      <p:sp>
        <p:nvSpPr>
          <p:cNvPr id="3" name="Text Placeholder 2"/>
          <p:cNvSpPr>
            <a:spLocks noGrp="1"/>
          </p:cNvSpPr>
          <p:nvPr>
            <p:ph type="body" idx="1"/>
          </p:nvPr>
        </p:nvSpPr>
        <p:spPr>
          <a:xfrm>
            <a:off x="609600" y="1646238"/>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4" name="Slide Number Placeholder 3"/>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5B7A5-34A7-4AB0-A34F-A4DF2002FA98}" type="slidenum">
              <a:rPr lang="en-US" smtClean="0"/>
              <a:t>‹#›</a:t>
            </a:fld>
            <a:endParaRPr lang="en-US" dirty="0"/>
          </a:p>
        </p:txBody>
      </p:sp>
    </p:spTree>
    <p:extLst>
      <p:ext uri="{BB962C8B-B14F-4D97-AF65-F5344CB8AC3E}">
        <p14:creationId xmlns:p14="http://schemas.microsoft.com/office/powerpoint/2010/main" val="216012173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p:hf hdr="0" dt="0"/>
  <p:txStyles>
    <p:titleStyle>
      <a:lvl1pPr algn="ctr" defTabSz="914400" rtl="0" eaLnBrk="1" latinLnBrk="0" hangingPunct="1">
        <a:spcBef>
          <a:spcPct val="0"/>
        </a:spcBef>
        <a:buNone/>
        <a:defRPr sz="3600" b="1"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p:nvPr/>
        </p:nvSpPr>
        <p:spPr>
          <a:xfrm>
            <a:off x="-3" y="675"/>
            <a:ext cx="12192000" cy="1188800"/>
          </a:xfrm>
          <a:prstGeom prst="rect">
            <a:avLst/>
          </a:prstGeom>
          <a:solidFill>
            <a:srgbClr val="20558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19501"/>
              </a:solidFill>
              <a:latin typeface="Calibri"/>
              <a:ea typeface="Calibri"/>
              <a:cs typeface="Calibri"/>
              <a:sym typeface="Calibri"/>
            </a:endParaRPr>
          </a:p>
        </p:txBody>
      </p:sp>
      <p:sp>
        <p:nvSpPr>
          <p:cNvPr id="11" name="Google Shape;11;p14"/>
          <p:cNvSpPr txBox="1">
            <a:spLocks noGrp="1"/>
          </p:cNvSpPr>
          <p:nvPr>
            <p:ph type="title"/>
          </p:nvPr>
        </p:nvSpPr>
        <p:spPr>
          <a:xfrm>
            <a:off x="609600" y="182883"/>
            <a:ext cx="10972800" cy="914800"/>
          </a:xfrm>
          <a:prstGeom prst="rect">
            <a:avLst/>
          </a:prstGeom>
          <a:noFill/>
          <a:ln>
            <a:noFill/>
          </a:ln>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lt1"/>
              </a:buClr>
              <a:buSzPts val="2700"/>
              <a:buFont typeface="Calibri"/>
              <a:buNone/>
              <a:defRPr sz="27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14"/>
          <p:cNvSpPr txBox="1">
            <a:spLocks noGrp="1"/>
          </p:cNvSpPr>
          <p:nvPr>
            <p:ph type="body" idx="1"/>
          </p:nvPr>
        </p:nvSpPr>
        <p:spPr>
          <a:xfrm>
            <a:off x="609600" y="1554480"/>
            <a:ext cx="10972800" cy="457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3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298450" algn="l" rtl="0">
              <a:lnSpc>
                <a:spcPct val="100000"/>
              </a:lnSpc>
              <a:spcBef>
                <a:spcPts val="300"/>
              </a:spcBef>
              <a:spcAft>
                <a:spcPts val="0"/>
              </a:spcAft>
              <a:buClr>
                <a:schemeClr val="dk1"/>
              </a:buClr>
              <a:buSzPts val="11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dt" idx="10"/>
          </p:nvPr>
        </p:nvSpPr>
        <p:spPr>
          <a:xfrm>
            <a:off x="609600" y="6356353"/>
            <a:ext cx="28448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ftr" idx="11"/>
          </p:nvPr>
        </p:nvSpPr>
        <p:spPr>
          <a:xfrm>
            <a:off x="4165600" y="6356353"/>
            <a:ext cx="3860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 name="Google Shape;15;p14"/>
          <p:cNvSpPr txBox="1">
            <a:spLocks noGrp="1"/>
          </p:cNvSpPr>
          <p:nvPr>
            <p:ph type="sldNum" idx="12"/>
          </p:nvPr>
        </p:nvSpPr>
        <p:spPr>
          <a:xfrm>
            <a:off x="8737600" y="6356353"/>
            <a:ext cx="2844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6" name="Google Shape;16;p14" descr="Z:\ G R A P H I C  E L E M E N T S\Logos\DHHS\GIF PNG files\DHHS logo black.png"/>
          <p:cNvPicPr preferRelativeResize="0"/>
          <p:nvPr/>
        </p:nvPicPr>
        <p:blipFill rotWithShape="1">
          <a:blip r:embed="rId17">
            <a:alphaModFix/>
          </a:blip>
          <a:srcRect/>
          <a:stretch/>
        </p:blipFill>
        <p:spPr>
          <a:xfrm>
            <a:off x="8559800" y="5744872"/>
            <a:ext cx="822960" cy="845747"/>
          </a:xfrm>
          <a:prstGeom prst="rect">
            <a:avLst/>
          </a:prstGeom>
          <a:noFill/>
          <a:ln>
            <a:noFill/>
          </a:ln>
        </p:spPr>
      </p:pic>
      <p:pic>
        <p:nvPicPr>
          <p:cNvPr id="17" name="Google Shape;17;p14" descr="Z:\ G R A P H I C  E L E M E N T S\Logos\niddk\2013\NIH_NIDDK_Master_Logo\NIH_NIDDK_Master_Logo_2Color copy.png"/>
          <p:cNvPicPr preferRelativeResize="0"/>
          <p:nvPr/>
        </p:nvPicPr>
        <p:blipFill rotWithShape="1">
          <a:blip r:embed="rId18">
            <a:alphaModFix/>
          </a:blip>
          <a:srcRect/>
          <a:stretch/>
        </p:blipFill>
        <p:spPr>
          <a:xfrm>
            <a:off x="9550400" y="5891008"/>
            <a:ext cx="2286000" cy="509792"/>
          </a:xfrm>
          <a:prstGeom prst="rect">
            <a:avLst/>
          </a:prstGeom>
          <a:noFill/>
          <a:ln>
            <a:noFill/>
          </a:ln>
        </p:spPr>
      </p:pic>
      <p:pic>
        <p:nvPicPr>
          <p:cNvPr id="18" name="Google Shape;18;p14"/>
          <p:cNvPicPr preferRelativeResize="0"/>
          <p:nvPr/>
        </p:nvPicPr>
        <p:blipFill rotWithShape="1">
          <a:blip r:embed="rId19">
            <a:alphaModFix/>
          </a:blip>
          <a:srcRect r="73239" b="-24653"/>
          <a:stretch/>
        </p:blipFill>
        <p:spPr>
          <a:xfrm>
            <a:off x="450508" y="5803576"/>
            <a:ext cx="1438608" cy="731520"/>
          </a:xfrm>
          <a:prstGeom prst="rect">
            <a:avLst/>
          </a:prstGeom>
          <a:noFill/>
          <a:ln>
            <a:noFill/>
          </a:ln>
        </p:spPr>
      </p:pic>
    </p:spTree>
    <p:extLst>
      <p:ext uri="{BB962C8B-B14F-4D97-AF65-F5344CB8AC3E}">
        <p14:creationId xmlns:p14="http://schemas.microsoft.com/office/powerpoint/2010/main" val="1679535103"/>
      </p:ext>
    </p:extLst>
  </p:cSld>
  <p:clrMap bg1="lt1" tx1="dk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ncbi.nlm.nih.gov/pmc/articles/PMC8515222/pdf/HESR-56-973.pdf" TargetMode="External"/><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hyperlink" Target="https://www.ahrq.gov/sites/default/files/wysiwyg/professionals/prevention-chronic-care/decision/mcc/mccchartbook.pdf" TargetMode="External"/><Relationship Id="rId5" Type="http://schemas.openxmlformats.org/officeDocument/2006/relationships/hyperlink" Target="https://www.cms.gov/data-research/statistics-trends-and-reports/chronic-conditions/chartbook-and-charts"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ahrq.gov/sites/default/files/wysiwyg/ncepcr/tools/healthy-aging-roundtable.pdf" TargetMode="External"/><Relationship Id="rId2" Type="http://schemas.openxmlformats.org/officeDocument/2006/relationships/hyperlink" Target="https://grants.nih.gov/grants/guide/notice-files/NOT-HS-24-013.html" TargetMode="External"/><Relationship Id="rId1" Type="http://schemas.openxmlformats.org/officeDocument/2006/relationships/slideLayout" Target="../slideLayouts/slideLayout2.xml"/><Relationship Id="rId6" Type="http://schemas.openxmlformats.org/officeDocument/2006/relationships/hyperlink" Target="https://www.ahrq.gov/priority-populations/about/index.html" TargetMode="External"/><Relationship Id="rId5" Type="http://schemas.openxmlformats.org/officeDocument/2006/relationships/hyperlink" Target="https://ecareplan.ahrq.gov/" TargetMode="External"/><Relationship Id="rId4" Type="http://schemas.openxmlformats.org/officeDocument/2006/relationships/hyperlink" Target="https://www.ncbi.nlm.nih.gov/pmc/articles/PMC851522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whitehouse.gov/wp-content/uploads/2023/11/SDOH-Playbook-4.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acl.gov%2Fsites%2Fdefault%2Ffiles%2FICC-Aging%2FStrategicFramework-NationalPlanOnAging-2024.pdf&amp;data=05%7C02%7CArlene.Bierman%40ahrq.hhs.gov%7C759226265480414bd4a008dc81634549%7Cd58addea50534a808499ba4d944910df%7C0%7C0%7C638527510555404885%7CUnknown%7CTWFpbGZsb3d8eyJWIjoiMC4wLjAwMDAiLCJQIjoiV2luMzIiLCJBTiI6Ik1haWwiLCJXVCI6Mn0%3D%7C0%7C%7C%7C&amp;sdata=rS4ssN4pKqd5asBM96OOC4%2FxkXzT%2FNvTAks0PqT0sb8%3D&amp;reserved=0" TargetMode="External"/><Relationship Id="rId5" Type="http://schemas.openxmlformats.org/officeDocument/2006/relationships/hyperlink" Target="https://aspe.hhs.gov/sites/default/files/documents/3e2f6140d0087435cc6832bf8cf32618/hhs-call-to-action-health-related-social-needs.pdf" TargetMode="External"/><Relationship Id="rId4" Type="http://schemas.openxmlformats.org/officeDocument/2006/relationships/hyperlink" Target="https://www.healthaffairs.org/content/forefront/improving-health-and-well-being-through-community-care-hub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careplan.ahrq.gov/collaborat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ubmed/2662626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https://grants.nih.gov/grants/guide/pa-files/PA-23-115.html"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hyperlink" Target="https://grants.nih.gov/grants/guide/pa-files/PA-24-205.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6BCB-D60B-7639-DD89-C9BBC97DBFA5}"/>
              </a:ext>
            </a:extLst>
          </p:cNvPr>
          <p:cNvSpPr>
            <a:spLocks noGrp="1"/>
          </p:cNvSpPr>
          <p:nvPr>
            <p:ph type="title"/>
          </p:nvPr>
        </p:nvSpPr>
        <p:spPr>
          <a:xfrm>
            <a:off x="609600" y="2286000"/>
            <a:ext cx="10972800" cy="1600200"/>
          </a:xfrm>
        </p:spPr>
        <p:txBody>
          <a:bodyPr/>
          <a:lstStyle/>
          <a:p>
            <a:r>
              <a:rPr lang="en-US" dirty="0">
                <a:solidFill>
                  <a:srgbClr val="002060"/>
                </a:solidFill>
              </a:rPr>
              <a:t>AHRQ Leadership </a:t>
            </a:r>
            <a:br>
              <a:rPr lang="en-US" dirty="0">
                <a:solidFill>
                  <a:srgbClr val="002060"/>
                </a:solidFill>
              </a:rPr>
            </a:br>
            <a:r>
              <a:rPr lang="en-US" dirty="0">
                <a:solidFill>
                  <a:srgbClr val="002060"/>
                </a:solidFill>
              </a:rPr>
              <a:t>on Evidence to Transform Care</a:t>
            </a:r>
            <a:endParaRPr lang="en-US" dirty="0"/>
          </a:p>
        </p:txBody>
      </p:sp>
      <p:sp>
        <p:nvSpPr>
          <p:cNvPr id="3" name="Content Placeholder 2">
            <a:extLst>
              <a:ext uri="{FF2B5EF4-FFF2-40B4-BE49-F238E27FC236}">
                <a16:creationId xmlns:a16="http://schemas.microsoft.com/office/drawing/2014/main" id="{CEA552E5-9248-C9F0-BE82-AC1710D6FBCB}"/>
              </a:ext>
            </a:extLst>
          </p:cNvPr>
          <p:cNvSpPr>
            <a:spLocks noGrp="1"/>
          </p:cNvSpPr>
          <p:nvPr>
            <p:ph idx="1"/>
          </p:nvPr>
        </p:nvSpPr>
        <p:spPr>
          <a:xfrm>
            <a:off x="609600" y="4648200"/>
            <a:ext cx="10972800" cy="1173163"/>
          </a:xfrm>
        </p:spPr>
        <p:txBody>
          <a:bodyPr>
            <a:normAutofit fontScale="25000" lnSpcReduction="20000"/>
          </a:bodyPr>
          <a:lstStyle/>
          <a:p>
            <a:r>
              <a:rPr lang="en-US" sz="9600" dirty="0">
                <a:solidFill>
                  <a:srgbClr val="002060"/>
                </a:solidFill>
              </a:rPr>
              <a:t>Arlene Bierman, M.D., M.S.</a:t>
            </a:r>
          </a:p>
          <a:p>
            <a:r>
              <a:rPr lang="en-US" sz="9600" dirty="0">
                <a:solidFill>
                  <a:srgbClr val="002060"/>
                </a:solidFill>
              </a:rPr>
              <a:t>Chief Strategy Officer</a:t>
            </a:r>
          </a:p>
          <a:p>
            <a:r>
              <a:rPr lang="en-US" sz="9600" dirty="0">
                <a:solidFill>
                  <a:srgbClr val="002060"/>
                </a:solidFill>
              </a:rPr>
              <a:t>Agency for Healthcare Research and Quality</a:t>
            </a:r>
          </a:p>
          <a:p>
            <a:endParaRPr lang="en-US" sz="9600" dirty="0">
              <a:solidFill>
                <a:srgbClr val="002060"/>
              </a:solidFill>
            </a:endParaRPr>
          </a:p>
          <a:p>
            <a:r>
              <a:rPr lang="en-US" sz="9600" dirty="0">
                <a:solidFill>
                  <a:srgbClr val="002060"/>
                </a:solidFill>
              </a:rPr>
              <a:t>Northern Virginia Health Policy Forum</a:t>
            </a:r>
          </a:p>
          <a:p>
            <a:r>
              <a:rPr lang="en-US" sz="9600" dirty="0">
                <a:solidFill>
                  <a:srgbClr val="002060"/>
                </a:solidFill>
              </a:rPr>
              <a:t>July 17, 2024</a:t>
            </a:r>
          </a:p>
          <a:p>
            <a:endParaRPr lang="en-US" dirty="0"/>
          </a:p>
        </p:txBody>
      </p:sp>
    </p:spTree>
    <p:extLst>
      <p:ext uri="{BB962C8B-B14F-4D97-AF65-F5344CB8AC3E}">
        <p14:creationId xmlns:p14="http://schemas.microsoft.com/office/powerpoint/2010/main" val="77704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BC7A-E261-BA73-065D-D2E657D38417}"/>
              </a:ext>
            </a:extLst>
          </p:cNvPr>
          <p:cNvSpPr>
            <a:spLocks noGrp="1"/>
          </p:cNvSpPr>
          <p:nvPr>
            <p:ph type="title"/>
          </p:nvPr>
        </p:nvSpPr>
        <p:spPr>
          <a:xfrm>
            <a:off x="1676400" y="304800"/>
            <a:ext cx="7848600" cy="617884"/>
          </a:xfrm>
        </p:spPr>
        <p:txBody>
          <a:bodyPr>
            <a:normAutofit fontScale="90000"/>
          </a:bodyPr>
          <a:lstStyle/>
          <a:p>
            <a:r>
              <a:rPr lang="en-US" dirty="0"/>
              <a:t>Change package for improving management of opioids in older adults</a:t>
            </a:r>
          </a:p>
        </p:txBody>
      </p:sp>
      <p:sp>
        <p:nvSpPr>
          <p:cNvPr id="4" name="Slide Number Placeholder 3">
            <a:extLst>
              <a:ext uri="{FF2B5EF4-FFF2-40B4-BE49-F238E27FC236}">
                <a16:creationId xmlns:a16="http://schemas.microsoft.com/office/drawing/2014/main" id="{8AB058EC-7FCC-5641-7AD6-DD4879F50423}"/>
              </a:ext>
            </a:extLst>
          </p:cNvPr>
          <p:cNvSpPr>
            <a:spLocks noGrp="1"/>
          </p:cNvSpPr>
          <p:nvPr>
            <p:ph type="sldNum" sz="quarter" idx="10"/>
          </p:nvPr>
        </p:nvSpPr>
        <p:spPr/>
        <p:txBody>
          <a:bodyPr/>
          <a:lstStyle/>
          <a:p>
            <a:fld id="{85F5B7A5-34A7-4AB0-A34F-A4DF2002FA98}" type="slidenum">
              <a:rPr lang="en-US" smtClean="0"/>
              <a:t>10</a:t>
            </a:fld>
            <a:endParaRPr lang="en-US" dirty="0"/>
          </a:p>
        </p:txBody>
      </p:sp>
      <p:pic>
        <p:nvPicPr>
          <p:cNvPr id="5" name="Picture 4" descr="A picture containing text, screenshot, meter, metal&#10;&#10;Description automatically generated">
            <a:extLst>
              <a:ext uri="{FF2B5EF4-FFF2-40B4-BE49-F238E27FC236}">
                <a16:creationId xmlns:a16="http://schemas.microsoft.com/office/drawing/2014/main" id="{D2795B55-1761-D45B-F78C-BF309E2BE464}"/>
              </a:ext>
            </a:extLst>
          </p:cNvPr>
          <p:cNvPicPr>
            <a:picLocks noChangeAspect="1"/>
          </p:cNvPicPr>
          <p:nvPr/>
        </p:nvPicPr>
        <p:blipFill rotWithShape="1">
          <a:blip r:embed="rId2">
            <a:extLst>
              <a:ext uri="{28A0092B-C50C-407E-A947-70E740481C1C}">
                <a14:useLocalDpi xmlns:a14="http://schemas.microsoft.com/office/drawing/2010/main" val="0"/>
              </a:ext>
            </a:extLst>
          </a:blip>
          <a:srcRect l="3376" t="2652" r="2684" b="2325"/>
          <a:stretch/>
        </p:blipFill>
        <p:spPr>
          <a:xfrm>
            <a:off x="3499042" y="1374662"/>
            <a:ext cx="5111558" cy="5346814"/>
          </a:xfrm>
          <a:prstGeom prst="rect">
            <a:avLst/>
          </a:prstGeom>
        </p:spPr>
      </p:pic>
      <p:sp>
        <p:nvSpPr>
          <p:cNvPr id="6" name="TextBox 5">
            <a:extLst>
              <a:ext uri="{FF2B5EF4-FFF2-40B4-BE49-F238E27FC236}">
                <a16:creationId xmlns:a16="http://schemas.microsoft.com/office/drawing/2014/main" id="{D7510C91-1604-EB57-2035-58ECB3E6618B}"/>
              </a:ext>
            </a:extLst>
          </p:cNvPr>
          <p:cNvSpPr txBox="1"/>
          <p:nvPr/>
        </p:nvSpPr>
        <p:spPr>
          <a:xfrm>
            <a:off x="8839200" y="5722203"/>
            <a:ext cx="3162300" cy="830997"/>
          </a:xfrm>
          <a:prstGeom prst="rect">
            <a:avLst/>
          </a:prstGeom>
          <a:noFill/>
        </p:spPr>
        <p:txBody>
          <a:bodyPr wrap="square" rtlCol="0">
            <a:spAutoFit/>
          </a:bodyPr>
          <a:lstStyle/>
          <a:p>
            <a:pPr algn="ctr"/>
            <a:r>
              <a:rPr lang="en-US" sz="1600" i="1" dirty="0"/>
              <a:t>https://integrationacademy.ahrq.gov/about/initiatives/older-adult-opioid-initiative</a:t>
            </a:r>
          </a:p>
        </p:txBody>
      </p:sp>
    </p:spTree>
    <p:extLst>
      <p:ext uri="{BB962C8B-B14F-4D97-AF65-F5344CB8AC3E}">
        <p14:creationId xmlns:p14="http://schemas.microsoft.com/office/powerpoint/2010/main" val="123963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CF0F-BE5E-48AE-BA93-D24642A8B28D}"/>
              </a:ext>
            </a:extLst>
          </p:cNvPr>
          <p:cNvSpPr>
            <a:spLocks noGrp="1"/>
          </p:cNvSpPr>
          <p:nvPr>
            <p:ph type="title"/>
          </p:nvPr>
        </p:nvSpPr>
        <p:spPr>
          <a:xfrm>
            <a:off x="381000" y="304800"/>
            <a:ext cx="10134600" cy="769398"/>
          </a:xfrm>
        </p:spPr>
        <p:txBody>
          <a:bodyPr>
            <a:normAutofit/>
          </a:bodyPr>
          <a:lstStyle/>
          <a:p>
            <a:r>
              <a:rPr lang="en-US" dirty="0"/>
              <a:t>AHRQ’s Healthcare Extension Service</a:t>
            </a:r>
          </a:p>
        </p:txBody>
      </p:sp>
      <p:sp>
        <p:nvSpPr>
          <p:cNvPr id="3" name="Content Placeholder 2">
            <a:extLst>
              <a:ext uri="{FF2B5EF4-FFF2-40B4-BE49-F238E27FC236}">
                <a16:creationId xmlns:a16="http://schemas.microsoft.com/office/drawing/2014/main" id="{29FD27C6-E591-404C-ACDB-3C9DE80C9392}"/>
              </a:ext>
            </a:extLst>
          </p:cNvPr>
          <p:cNvSpPr>
            <a:spLocks noGrp="1"/>
          </p:cNvSpPr>
          <p:nvPr>
            <p:ph idx="1"/>
          </p:nvPr>
        </p:nvSpPr>
        <p:spPr>
          <a:xfrm>
            <a:off x="195310" y="1313895"/>
            <a:ext cx="11825056" cy="5407581"/>
          </a:xfrm>
        </p:spPr>
        <p:txBody>
          <a:bodyPr>
            <a:noAutofit/>
          </a:bodyPr>
          <a:lstStyle/>
          <a:p>
            <a:pPr>
              <a:lnSpc>
                <a:spcPct val="120000"/>
              </a:lnSpc>
              <a:spcBef>
                <a:spcPts val="600"/>
              </a:spcBef>
              <a:spcAft>
                <a:spcPts val="600"/>
              </a:spcAft>
            </a:pPr>
            <a:r>
              <a:rPr lang="en-US" sz="2200" b="1" i="0" dirty="0">
                <a:solidFill>
                  <a:srgbClr val="000000"/>
                </a:solidFill>
                <a:effectLst/>
                <a:latin typeface="Arial" panose="020B0604020202020204" pitchFamily="34" charset="0"/>
                <a:cs typeface="Arial" panose="020B0604020202020204" pitchFamily="34" charset="0"/>
              </a:rPr>
              <a:t>Goals</a:t>
            </a:r>
          </a:p>
          <a:p>
            <a:pPr lvl="1">
              <a:lnSpc>
                <a:spcPct val="120000"/>
              </a:lnSpc>
              <a:spcBef>
                <a:spcPts val="600"/>
              </a:spcBef>
              <a:spcAft>
                <a:spcPts val="600"/>
              </a:spcAft>
            </a:pPr>
            <a:r>
              <a:rPr lang="en-US" sz="2000" b="0" i="0" dirty="0">
                <a:solidFill>
                  <a:srgbClr val="000000"/>
                </a:solidFill>
                <a:effectLst/>
                <a:latin typeface="Arial" panose="020B0604020202020204" pitchFamily="34" charset="0"/>
                <a:cs typeface="Arial" panose="020B0604020202020204" pitchFamily="34" charset="0"/>
              </a:rPr>
              <a:t>A</a:t>
            </a:r>
            <a:r>
              <a:rPr lang="en-US" sz="2000" b="0" i="0" dirty="0">
                <a:solidFill>
                  <a:srgbClr val="000000"/>
                </a:solidFill>
                <a:effectLst/>
                <a:latin typeface="+mj-lt"/>
                <a:cs typeface="Arial" panose="020B0604020202020204" pitchFamily="34" charset="0"/>
              </a:rPr>
              <a:t>ccelerate the dissemination and implementation of PCOR evidence into practice</a:t>
            </a:r>
          </a:p>
          <a:p>
            <a:pPr lvl="1">
              <a:lnSpc>
                <a:spcPct val="120000"/>
              </a:lnSpc>
              <a:spcBef>
                <a:spcPts val="600"/>
              </a:spcBef>
              <a:spcAft>
                <a:spcPts val="600"/>
              </a:spcAft>
            </a:pPr>
            <a:r>
              <a:rPr lang="en-US" sz="2000" dirty="0">
                <a:solidFill>
                  <a:srgbClr val="000000"/>
                </a:solidFill>
                <a:latin typeface="+mj-lt"/>
                <a:cs typeface="Arial" panose="020B0604020202020204" pitchFamily="34" charset="0"/>
              </a:rPr>
              <a:t>R</a:t>
            </a:r>
            <a:r>
              <a:rPr lang="en-US" sz="2000" b="0" i="0" dirty="0">
                <a:solidFill>
                  <a:srgbClr val="000000"/>
                </a:solidFill>
                <a:effectLst/>
                <a:latin typeface="+mj-lt"/>
                <a:cs typeface="Arial" panose="020B0604020202020204" pitchFamily="34" charset="0"/>
              </a:rPr>
              <a:t>educe healthcare disparities among Medicaid beneficiaries, uninsured, and medically underserved</a:t>
            </a:r>
          </a:p>
          <a:p>
            <a:pPr>
              <a:spcBef>
                <a:spcPts val="600"/>
              </a:spcBef>
              <a:spcAft>
                <a:spcPts val="600"/>
              </a:spcAft>
            </a:pPr>
            <a:r>
              <a:rPr lang="en-US" sz="2200" b="1" i="0" dirty="0">
                <a:effectLst/>
                <a:latin typeface="+mj-lt"/>
              </a:rPr>
              <a:t>Notice of Information to Publish Notice of Funding Opportunity (NOFO) Announcements for AHRQ’s Healthcare Extension Service to Accelerate Implementation of Patient-Centered Outcome Research Evidence into Practice  </a:t>
            </a:r>
          </a:p>
          <a:p>
            <a:pPr lvl="1">
              <a:lnSpc>
                <a:spcPct val="120000"/>
              </a:lnSpc>
              <a:spcBef>
                <a:spcPts val="600"/>
              </a:spcBef>
              <a:spcAft>
                <a:spcPts val="600"/>
              </a:spcAft>
            </a:pPr>
            <a:r>
              <a:rPr lang="en-US" sz="2000" dirty="0">
                <a:latin typeface="+mj-lt"/>
                <a:cs typeface="Arial" panose="020B0604020202020204" pitchFamily="34" charset="0"/>
              </a:rPr>
              <a:t>Published</a:t>
            </a:r>
            <a:r>
              <a:rPr lang="en-US" sz="2000" dirty="0">
                <a:solidFill>
                  <a:srgbClr val="993366"/>
                </a:solidFill>
                <a:latin typeface="+mj-lt"/>
                <a:cs typeface="Arial" panose="020B0604020202020204" pitchFamily="34" charset="0"/>
              </a:rPr>
              <a:t> </a:t>
            </a:r>
            <a:r>
              <a:rPr lang="en-US" sz="2000" dirty="0">
                <a:solidFill>
                  <a:srgbClr val="000000"/>
                </a:solidFill>
                <a:latin typeface="+mj-lt"/>
                <a:cs typeface="Arial" panose="020B0604020202020204" pitchFamily="34" charset="0"/>
              </a:rPr>
              <a:t>June 6, highlighted 3 components </a:t>
            </a:r>
          </a:p>
          <a:p>
            <a:pPr lvl="2">
              <a:lnSpc>
                <a:spcPct val="120000"/>
              </a:lnSpc>
              <a:spcBef>
                <a:spcPts val="600"/>
              </a:spcBef>
              <a:spcAft>
                <a:spcPts val="600"/>
              </a:spcAft>
            </a:pPr>
            <a:r>
              <a:rPr lang="en-US" dirty="0">
                <a:solidFill>
                  <a:srgbClr val="000000"/>
                </a:solidFill>
                <a:latin typeface="Arial" panose="020B0604020202020204" pitchFamily="34" charset="0"/>
                <a:cs typeface="Arial" panose="020B0604020202020204" pitchFamily="34" charset="0"/>
              </a:rPr>
              <a:t>State-based Healthcare Cooperatives</a:t>
            </a:r>
          </a:p>
          <a:p>
            <a:pPr lvl="2" fontAlgn="base">
              <a:lnSpc>
                <a:spcPct val="120000"/>
              </a:lnSpc>
              <a:spcBef>
                <a:spcPts val="600"/>
              </a:spcBef>
              <a:spcAft>
                <a:spcPts val="600"/>
              </a:spcAft>
            </a:pPr>
            <a:r>
              <a:rPr lang="en-US" dirty="0">
                <a:ea typeface="Times New Roman" panose="02020603050405020304" pitchFamily="18" charset="0"/>
              </a:rPr>
              <a:t>A National Coordinating Center</a:t>
            </a:r>
          </a:p>
          <a:p>
            <a:pPr lvl="2" fontAlgn="base">
              <a:lnSpc>
                <a:spcPct val="120000"/>
              </a:lnSpc>
              <a:spcBef>
                <a:spcPts val="600"/>
              </a:spcBef>
              <a:spcAft>
                <a:spcPts val="600"/>
              </a:spcAft>
            </a:pPr>
            <a:r>
              <a:rPr lang="en-US" dirty="0">
                <a:ea typeface="Times New Roman" panose="02020603050405020304" pitchFamily="18" charset="0"/>
              </a:rPr>
              <a:t>A National Evaluation Center</a:t>
            </a:r>
          </a:p>
          <a:p>
            <a:pPr>
              <a:lnSpc>
                <a:spcPct val="120000"/>
              </a:lnSpc>
              <a:spcBef>
                <a:spcPts val="600"/>
              </a:spcBef>
              <a:spcAft>
                <a:spcPts val="600"/>
              </a:spcAft>
            </a:pPr>
            <a:endParaRPr lang="en-US" sz="1800" dirty="0">
              <a:solidFill>
                <a:srgbClr val="000000"/>
              </a:solidFill>
              <a:latin typeface="Arial" panose="020B0604020202020204" pitchFamily="34" charset="0"/>
              <a:cs typeface="Arial" panose="020B0604020202020204" pitchFamily="34" charset="0"/>
            </a:endParaRPr>
          </a:p>
          <a:p>
            <a:pPr fontAlgn="base">
              <a:lnSpc>
                <a:spcPct val="120000"/>
              </a:lnSpc>
              <a:spcBef>
                <a:spcPts val="600"/>
              </a:spcBef>
              <a:spcAft>
                <a:spcPts val="60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fontAlgn="base">
              <a:lnSpc>
                <a:spcPct val="120000"/>
              </a:lnSpc>
            </a:pPr>
            <a:endParaRPr lang="en-US" sz="1600" dirty="0">
              <a:ea typeface="Times New Roman" panose="02020603050405020304" pitchFamily="18" charset="0"/>
            </a:endParaRPr>
          </a:p>
          <a:p>
            <a:pPr fontAlgn="base">
              <a:lnSpc>
                <a:spcPct val="120000"/>
              </a:lnSpc>
            </a:pPr>
            <a:endParaRPr lang="en-US" sz="1600" dirty="0">
              <a:ea typeface="Times New Roman" panose="02020603050405020304" pitchFamily="18" charset="0"/>
            </a:endParaRPr>
          </a:p>
          <a:p>
            <a:pPr fontAlgn="base">
              <a:lnSpc>
                <a:spcPct val="120000"/>
              </a:lnSpc>
            </a:pPr>
            <a:endParaRPr lang="en-US" sz="800" dirty="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F313EA9-73F5-41BE-8EF7-2E4ACEC5CD88}"/>
              </a:ext>
            </a:extLst>
          </p:cNvPr>
          <p:cNvSpPr>
            <a:spLocks noGrp="1"/>
          </p:cNvSpPr>
          <p:nvPr>
            <p:ph type="sldNum" sz="quarter" idx="12"/>
          </p:nvPr>
        </p:nvSpPr>
        <p:spPr>
          <a:xfrm>
            <a:off x="10134600" y="6356351"/>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841BCA-FD23-4F7D-B256-5C0448395375}" type="slidenum">
              <a:rPr lang="en-US" smtClean="0"/>
              <a:pPr/>
              <a:t>11</a:t>
            </a:fld>
            <a:endParaRPr lang="en-US" dirty="0"/>
          </a:p>
        </p:txBody>
      </p:sp>
    </p:spTree>
    <p:extLst>
      <p:ext uri="{BB962C8B-B14F-4D97-AF65-F5344CB8AC3E}">
        <p14:creationId xmlns:p14="http://schemas.microsoft.com/office/powerpoint/2010/main" val="3766140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D2DA-2018-E1CC-5A75-841A4EBED1D1}"/>
              </a:ext>
            </a:extLst>
          </p:cNvPr>
          <p:cNvSpPr>
            <a:spLocks noGrp="1"/>
          </p:cNvSpPr>
          <p:nvPr>
            <p:ph type="title"/>
          </p:nvPr>
        </p:nvSpPr>
        <p:spPr>
          <a:xfrm>
            <a:off x="2133600" y="304800"/>
            <a:ext cx="7277100" cy="685800"/>
          </a:xfrm>
        </p:spPr>
        <p:txBody>
          <a:bodyPr>
            <a:normAutofit fontScale="90000"/>
          </a:bodyPr>
          <a:lstStyle/>
          <a:p>
            <a:r>
              <a:rPr lang="en-US" dirty="0"/>
              <a:t>The Challenge: Demographics </a:t>
            </a:r>
            <a:br>
              <a:rPr lang="en-US" dirty="0"/>
            </a:br>
            <a:r>
              <a:rPr lang="en-US" dirty="0"/>
              <a:t>and Population Health (or the why)</a:t>
            </a:r>
          </a:p>
        </p:txBody>
      </p:sp>
      <p:sp>
        <p:nvSpPr>
          <p:cNvPr id="3" name="Content Placeholder 2">
            <a:extLst>
              <a:ext uri="{FF2B5EF4-FFF2-40B4-BE49-F238E27FC236}">
                <a16:creationId xmlns:a16="http://schemas.microsoft.com/office/drawing/2014/main" id="{86BA9D61-6239-194E-30E6-FC4660126604}"/>
              </a:ext>
            </a:extLst>
          </p:cNvPr>
          <p:cNvSpPr>
            <a:spLocks noGrp="1"/>
          </p:cNvSpPr>
          <p:nvPr>
            <p:ph idx="1"/>
          </p:nvPr>
        </p:nvSpPr>
        <p:spPr>
          <a:xfrm>
            <a:off x="228600" y="1447800"/>
            <a:ext cx="11506200" cy="5029200"/>
          </a:xfrm>
        </p:spPr>
        <p:txBody>
          <a:bodyPr>
            <a:normAutofit/>
          </a:bodyPr>
          <a:lstStyle/>
          <a:p>
            <a:pPr>
              <a:spcAft>
                <a:spcPts val="600"/>
              </a:spcAft>
            </a:pPr>
            <a:r>
              <a:rPr lang="en-US" dirty="0">
                <a:latin typeface="Arial" panose="020B0604020202020204" pitchFamily="34" charset="0"/>
                <a:ea typeface="Calibri" panose="020F0502020204030204" pitchFamily="34" charset="0"/>
                <a:cs typeface="Arial" panose="020B0604020202020204" pitchFamily="34" charset="0"/>
              </a:rPr>
              <a:t>The U.S. population is aging but </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our health system is woefully unprepared</a:t>
            </a:r>
            <a:r>
              <a:rPr lang="en-US"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spcAft>
                <a:spcPts val="600"/>
              </a:spcAft>
            </a:pPr>
            <a:r>
              <a:rPr lang="en-US" dirty="0">
                <a:latin typeface="Arial" panose="020B0604020202020204" pitchFamily="34" charset="0"/>
                <a:ea typeface="Calibri" panose="020F0502020204030204" pitchFamily="34" charset="0"/>
                <a:cs typeface="Arial" panose="020B0604020202020204" pitchFamily="34" charset="0"/>
              </a:rPr>
              <a:t>The population age 65 and older increased from 40.3 million in 2010 to 55.8 million in 2020 (a 38.6% increase) and is projected to reach </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94.7 million in 2060</a:t>
            </a:r>
            <a:endParaRPr lang="en-US"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spcAft>
                <a:spcPts val="600"/>
              </a:spcAft>
            </a:pPr>
            <a:r>
              <a:rPr lang="en-US" dirty="0">
                <a:latin typeface="Arial" panose="020B0604020202020204" pitchFamily="34" charset="0"/>
                <a:ea typeface="Calibri" panose="020F0502020204030204" pitchFamily="34" charset="0"/>
                <a:cs typeface="Arial" panose="020B0604020202020204" pitchFamily="34" charset="0"/>
              </a:rPr>
              <a:t>Life expectancy and activity life expectancy are declining as </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inequities</a:t>
            </a:r>
            <a:r>
              <a:rPr lang="en-US" dirty="0">
                <a:latin typeface="Arial" panose="020B0604020202020204" pitchFamily="34" charset="0"/>
                <a:ea typeface="Calibri" panose="020F0502020204030204" pitchFamily="34" charset="0"/>
                <a:cs typeface="Arial" panose="020B0604020202020204" pitchFamily="34" charset="0"/>
              </a:rPr>
              <a:t> on these measures associated with race/ethnicity and socioeconomic position are </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widening</a:t>
            </a:r>
            <a:endParaRPr lang="en-US"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spcAft>
                <a:spcPts val="600"/>
              </a:spcAft>
            </a:pPr>
            <a:r>
              <a:rPr lang="en-US" b="1" dirty="0">
                <a:solidFill>
                  <a:srgbClr val="002060"/>
                </a:solidFill>
                <a:latin typeface="Arial" panose="020B0604020202020204" pitchFamily="34" charset="0"/>
                <a:cs typeface="Arial" panose="020B0604020202020204" pitchFamily="34" charset="0"/>
              </a:rPr>
              <a:t>Low income and minority individuals age faster </a:t>
            </a:r>
            <a:r>
              <a:rPr lang="en-US" dirty="0">
                <a:latin typeface="Arial" panose="020B0604020202020204" pitchFamily="34" charset="0"/>
                <a:cs typeface="Arial" panose="020B0604020202020204" pitchFamily="34" charset="0"/>
              </a:rPr>
              <a:t>(weathering)</a:t>
            </a:r>
          </a:p>
          <a:p>
            <a:pPr>
              <a:spcAft>
                <a:spcPts val="600"/>
              </a:spcAft>
            </a:pPr>
            <a:r>
              <a:rPr lang="en-US" dirty="0">
                <a:latin typeface="Arial" panose="020B0604020202020204" pitchFamily="34" charset="0"/>
                <a:cs typeface="Arial" panose="020B0604020202020204" pitchFamily="34" charset="0"/>
              </a:rPr>
              <a:t>Much of this </a:t>
            </a:r>
            <a:r>
              <a:rPr lang="en-US" b="1" dirty="0">
                <a:solidFill>
                  <a:srgbClr val="002060"/>
                </a:solidFill>
                <a:latin typeface="Arial" panose="020B0604020202020204" pitchFamily="34" charset="0"/>
                <a:cs typeface="Arial" panose="020B0604020202020204" pitchFamily="34" charset="0"/>
              </a:rPr>
              <a:t>morbidity and mortality is preventable</a:t>
            </a:r>
            <a:endParaRPr lang="en-US" dirty="0">
              <a:solidFill>
                <a:srgbClr val="002060"/>
              </a:solidFill>
            </a:endParaRPr>
          </a:p>
        </p:txBody>
      </p:sp>
      <p:sp>
        <p:nvSpPr>
          <p:cNvPr id="4" name="Slide Number Placeholder 3">
            <a:extLst>
              <a:ext uri="{FF2B5EF4-FFF2-40B4-BE49-F238E27FC236}">
                <a16:creationId xmlns:a16="http://schemas.microsoft.com/office/drawing/2014/main" id="{BE155FB3-E966-649C-44A9-1278DA2414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5B7A5-34A7-4AB0-A34F-A4DF2002FA9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01961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g2b4aeb2447a_1_1439"/>
          <p:cNvSpPr txBox="1">
            <a:spLocks noGrp="1"/>
          </p:cNvSpPr>
          <p:nvPr>
            <p:ph type="sldNum" idx="12"/>
          </p:nvPr>
        </p:nvSpPr>
        <p:spPr>
          <a:xfrm>
            <a:off x="8077200" y="5624515"/>
            <a:ext cx="2133600" cy="273900"/>
          </a:xfrm>
          <a:prstGeom prst="rect">
            <a:avLst/>
          </a:prstGeom>
          <a:noFill/>
          <a:ln>
            <a:noFill/>
          </a:ln>
        </p:spPr>
        <p:txBody>
          <a:bodyPr spcFirstLastPara="1" wrap="square" lIns="0" tIns="0" rIns="0" bIns="0" anchor="ctr" anchorCtr="0">
            <a:noAutofit/>
          </a:bodyPr>
          <a:lstStyle/>
          <a:p>
            <a:pPr>
              <a:defRPr/>
            </a:pPr>
            <a:fld id="{00000000-1234-1234-1234-123412341234}" type="slidenum">
              <a:rPr lang="en-US" kern="0"/>
              <a:pPr>
                <a:defRPr/>
              </a:pPr>
              <a:t>13</a:t>
            </a:fld>
            <a:endParaRPr kern="0"/>
          </a:p>
        </p:txBody>
      </p:sp>
      <p:sp>
        <p:nvSpPr>
          <p:cNvPr id="1603" name="Google Shape;1603;g2b4aeb2447a_1_1439"/>
          <p:cNvSpPr txBox="1">
            <a:spLocks noGrp="1"/>
          </p:cNvSpPr>
          <p:nvPr>
            <p:ph type="body" idx="4294967295"/>
          </p:nvPr>
        </p:nvSpPr>
        <p:spPr>
          <a:xfrm>
            <a:off x="2006861" y="1329478"/>
            <a:ext cx="4923000" cy="2007300"/>
          </a:xfrm>
          <a:prstGeom prst="rect">
            <a:avLst/>
          </a:prstGeom>
          <a:noFill/>
          <a:ln>
            <a:noFill/>
          </a:ln>
        </p:spPr>
        <p:txBody>
          <a:bodyPr spcFirstLastPara="1" wrap="square" lIns="0" tIns="34275" rIns="0" bIns="34275" anchor="t" anchorCtr="0">
            <a:noAutofit/>
          </a:bodyPr>
          <a:lstStyle/>
          <a:p>
            <a:pPr marL="139700" indent="-158750">
              <a:spcBef>
                <a:spcPts val="0"/>
              </a:spcBef>
              <a:buSzPts val="1300"/>
            </a:pPr>
            <a:r>
              <a:rPr lang="en-US" sz="1600" b="1" dirty="0">
                <a:solidFill>
                  <a:schemeClr val="accent1"/>
                </a:solidFill>
              </a:rPr>
              <a:t>Disease-specific vs. person-centered approaches. </a:t>
            </a:r>
            <a:r>
              <a:rPr lang="en-US" sz="1600" dirty="0"/>
              <a:t>Disease-specific approach to care delivery and research is misaligned with the </a:t>
            </a:r>
            <a:r>
              <a:rPr lang="en-US" sz="1600" b="1" dirty="0"/>
              <a:t>whole person-centered needs</a:t>
            </a:r>
            <a:r>
              <a:rPr lang="en-US" sz="1600" dirty="0"/>
              <a:t> of patients and caregivers.</a:t>
            </a:r>
            <a:endParaRPr sz="2800" dirty="0"/>
          </a:p>
          <a:p>
            <a:pPr marL="139700" indent="-158750">
              <a:spcBef>
                <a:spcPts val="1100"/>
              </a:spcBef>
              <a:buSzPts val="1300"/>
            </a:pPr>
            <a:r>
              <a:rPr lang="en-US" sz="1600" b="1" dirty="0">
                <a:solidFill>
                  <a:schemeClr val="accent1"/>
                </a:solidFill>
              </a:rPr>
              <a:t>Interoperability obstacles in complex care. </a:t>
            </a:r>
            <a:r>
              <a:rPr lang="en-US" sz="1600" dirty="0"/>
              <a:t>People with MCC require care in multiple settings, from multiple providers. </a:t>
            </a:r>
            <a:r>
              <a:rPr lang="en-US" sz="1600" b="1" dirty="0"/>
              <a:t>Data do not easily move across settings of care</a:t>
            </a:r>
            <a:r>
              <a:rPr lang="en-US" sz="1600" dirty="0"/>
              <a:t>.</a:t>
            </a:r>
            <a:endParaRPr sz="2800" dirty="0"/>
          </a:p>
          <a:p>
            <a:pPr marL="139700" indent="-158750">
              <a:spcBef>
                <a:spcPts val="1100"/>
              </a:spcBef>
              <a:buSzPts val="1300"/>
            </a:pPr>
            <a:r>
              <a:rPr lang="en-US" sz="1600" b="1" dirty="0">
                <a:solidFill>
                  <a:schemeClr val="accent1"/>
                </a:solidFill>
              </a:rPr>
              <a:t>Health equity. </a:t>
            </a:r>
            <a:r>
              <a:rPr lang="en-US" sz="1600" dirty="0"/>
              <a:t>People from low-income backgrounds and under-represented racial or ethnic groups develop MCC at </a:t>
            </a:r>
            <a:r>
              <a:rPr lang="en-US" sz="1600" b="1" dirty="0"/>
              <a:t>higher rates and earlier ages</a:t>
            </a:r>
            <a:r>
              <a:rPr lang="en-US" sz="1600" dirty="0"/>
              <a:t>. </a:t>
            </a:r>
            <a:endParaRPr sz="2800" dirty="0"/>
          </a:p>
          <a:p>
            <a:pPr marL="139700" indent="-76200">
              <a:lnSpc>
                <a:spcPct val="110000"/>
              </a:lnSpc>
              <a:spcBef>
                <a:spcPts val="1100"/>
              </a:spcBef>
              <a:buSzPts val="1100"/>
              <a:buNone/>
            </a:pPr>
            <a:endParaRPr sz="1300" dirty="0"/>
          </a:p>
          <a:p>
            <a:pPr marL="139700" indent="-76200">
              <a:lnSpc>
                <a:spcPct val="110000"/>
              </a:lnSpc>
              <a:spcBef>
                <a:spcPts val="1100"/>
              </a:spcBef>
              <a:buSzPts val="1100"/>
              <a:buNone/>
            </a:pPr>
            <a:endParaRPr sz="1300" dirty="0"/>
          </a:p>
        </p:txBody>
      </p:sp>
      <p:pic>
        <p:nvPicPr>
          <p:cNvPr id="1604" name="Google Shape;1604;g2b4aeb2447a_1_1439"/>
          <p:cNvPicPr preferRelativeResize="0"/>
          <p:nvPr/>
        </p:nvPicPr>
        <p:blipFill rotWithShape="1">
          <a:blip r:embed="rId3">
            <a:alphaModFix/>
          </a:blip>
          <a:srcRect l="61904" t="8701" r="13093" b="66295"/>
          <a:stretch/>
        </p:blipFill>
        <p:spPr>
          <a:xfrm>
            <a:off x="7743293" y="1941982"/>
            <a:ext cx="641700" cy="590700"/>
          </a:xfrm>
          <a:prstGeom prst="ellipse">
            <a:avLst/>
          </a:prstGeom>
          <a:noFill/>
          <a:ln>
            <a:noFill/>
          </a:ln>
        </p:spPr>
      </p:pic>
      <p:sp>
        <p:nvSpPr>
          <p:cNvPr id="1605" name="Google Shape;1605;g2b4aeb2447a_1_1439"/>
          <p:cNvSpPr/>
          <p:nvPr/>
        </p:nvSpPr>
        <p:spPr>
          <a:xfrm>
            <a:off x="7615661" y="2214892"/>
            <a:ext cx="2429700" cy="2429700"/>
          </a:xfrm>
          <a:prstGeom prst="ellipse">
            <a:avLst/>
          </a:prstGeom>
          <a:solidFill>
            <a:schemeClr val="accent5"/>
          </a:solidFill>
          <a:ln>
            <a:noFill/>
          </a:ln>
        </p:spPr>
        <p:txBody>
          <a:bodyPr spcFirstLastPara="1" wrap="square" lIns="68575" tIns="34275" rIns="68575" bIns="34275" anchor="ctr" anchorCtr="0">
            <a:noAutofit/>
          </a:bodyPr>
          <a:lstStyle/>
          <a:p>
            <a:pPr algn="ctr">
              <a:buClr>
                <a:srgbClr val="FFFFFF"/>
              </a:buClr>
              <a:buSzPts val="1400"/>
              <a:defRPr/>
            </a:pPr>
            <a:endParaRPr sz="1400" kern="0">
              <a:solidFill>
                <a:srgbClr val="FFFFFF"/>
              </a:solidFill>
              <a:latin typeface="Calibri"/>
              <a:ea typeface="Calibri"/>
              <a:cs typeface="Calibri"/>
              <a:sym typeface="Calibri"/>
            </a:endParaRPr>
          </a:p>
        </p:txBody>
      </p:sp>
      <p:pic>
        <p:nvPicPr>
          <p:cNvPr id="1606" name="Google Shape;1606;g2b4aeb2447a_1_1439" descr="A group of people posing for a photo&#10;&#10;Description automatically generated"/>
          <p:cNvPicPr preferRelativeResize="0"/>
          <p:nvPr/>
        </p:nvPicPr>
        <p:blipFill rotWithShape="1">
          <a:blip r:embed="rId4">
            <a:alphaModFix/>
          </a:blip>
          <a:srcRect l="15881" r="17193"/>
          <a:stretch/>
        </p:blipFill>
        <p:spPr>
          <a:xfrm>
            <a:off x="7254652" y="1697522"/>
            <a:ext cx="3115500" cy="3103500"/>
          </a:xfrm>
          <a:prstGeom prst="ellipse">
            <a:avLst/>
          </a:prstGeom>
          <a:noFill/>
          <a:ln>
            <a:noFill/>
          </a:ln>
        </p:spPr>
      </p:pic>
      <p:grpSp>
        <p:nvGrpSpPr>
          <p:cNvPr id="1607" name="Google Shape;1607;g2b4aeb2447a_1_1439"/>
          <p:cNvGrpSpPr/>
          <p:nvPr/>
        </p:nvGrpSpPr>
        <p:grpSpPr>
          <a:xfrm>
            <a:off x="7503241" y="3896826"/>
            <a:ext cx="2618252" cy="1710031"/>
            <a:chOff x="7252170" y="4012894"/>
            <a:chExt cx="3491002" cy="2280041"/>
          </a:xfrm>
        </p:grpSpPr>
        <p:sp>
          <p:nvSpPr>
            <p:cNvPr id="1608" name="Google Shape;1608;g2b4aeb2447a_1_1439"/>
            <p:cNvSpPr/>
            <p:nvPr/>
          </p:nvSpPr>
          <p:spPr>
            <a:xfrm rot="-5400000">
              <a:off x="7857650" y="3407413"/>
              <a:ext cx="2280041" cy="3491002"/>
            </a:xfrm>
            <a:custGeom>
              <a:avLst/>
              <a:gdLst/>
              <a:ahLst/>
              <a:cxnLst/>
              <a:rect l="l" t="t" r="r" b="b"/>
              <a:pathLst>
                <a:path w="2280041" h="3491002" extrusionOk="0">
                  <a:moveTo>
                    <a:pt x="0" y="3"/>
                  </a:moveTo>
                  <a:lnTo>
                    <a:pt x="534540" y="0"/>
                  </a:lnTo>
                  <a:cubicBezTo>
                    <a:pt x="1498554" y="0"/>
                    <a:pt x="2280041" y="781487"/>
                    <a:pt x="2280041" y="1745501"/>
                  </a:cubicBezTo>
                  <a:cubicBezTo>
                    <a:pt x="2280041" y="2709515"/>
                    <a:pt x="1498554" y="3491002"/>
                    <a:pt x="534540" y="3491002"/>
                  </a:cubicBezTo>
                  <a:lnTo>
                    <a:pt x="74141" y="3478646"/>
                  </a:lnTo>
                  <a:lnTo>
                    <a:pt x="0" y="3"/>
                  </a:lnTo>
                  <a:close/>
                </a:path>
              </a:pathLst>
            </a:custGeom>
            <a:solidFill>
              <a:schemeClr val="lt1"/>
            </a:solidFill>
            <a:ln>
              <a:noFill/>
            </a:ln>
          </p:spPr>
          <p:txBody>
            <a:bodyPr spcFirstLastPara="1" wrap="square" lIns="68575" tIns="34275" rIns="68575" bIns="34275" anchor="ctr" anchorCtr="0">
              <a:noAutofit/>
            </a:bodyPr>
            <a:lstStyle/>
            <a:p>
              <a:pPr algn="ctr">
                <a:buClr>
                  <a:srgbClr val="FFFFFF"/>
                </a:buClr>
                <a:buSzPts val="1400"/>
                <a:defRPr/>
              </a:pPr>
              <a:endParaRPr sz="1400" kern="0">
                <a:solidFill>
                  <a:srgbClr val="4F81BD"/>
                </a:solidFill>
                <a:latin typeface="Calibri"/>
                <a:ea typeface="Calibri"/>
                <a:cs typeface="Calibri"/>
                <a:sym typeface="Calibri"/>
              </a:endParaRPr>
            </a:p>
          </p:txBody>
        </p:sp>
        <p:sp>
          <p:nvSpPr>
            <p:cNvPr id="1609" name="Google Shape;1609;g2b4aeb2447a_1_1439"/>
            <p:cNvSpPr txBox="1"/>
            <p:nvPr/>
          </p:nvSpPr>
          <p:spPr>
            <a:xfrm>
              <a:off x="8405190" y="4267284"/>
              <a:ext cx="1189200" cy="294900"/>
            </a:xfrm>
            <a:prstGeom prst="rect">
              <a:avLst/>
            </a:prstGeom>
            <a:noFill/>
            <a:ln>
              <a:noFill/>
            </a:ln>
          </p:spPr>
          <p:txBody>
            <a:bodyPr spcFirstLastPara="1" wrap="square" lIns="0" tIns="0" rIns="0" bIns="0" anchor="t" anchorCtr="0">
              <a:normAutofit/>
            </a:bodyPr>
            <a:lstStyle/>
            <a:p>
              <a:pPr algn="ctr">
                <a:lnSpc>
                  <a:spcPct val="110000"/>
                </a:lnSpc>
                <a:buClr>
                  <a:srgbClr val="FF5A5A"/>
                </a:buClr>
                <a:buSzPts val="1100"/>
                <a:defRPr/>
              </a:pPr>
              <a:r>
                <a:rPr lang="en-US" sz="1100" b="1" kern="0">
                  <a:solidFill>
                    <a:srgbClr val="4F81BD"/>
                  </a:solidFill>
                  <a:latin typeface="Calibri"/>
                  <a:ea typeface="Calibri"/>
                  <a:cs typeface="Calibri"/>
                  <a:sym typeface="Calibri"/>
                </a:rPr>
                <a:t>NEARLY</a:t>
              </a:r>
              <a:endParaRPr sz="1100" kern="0">
                <a:solidFill>
                  <a:srgbClr val="4F81BD"/>
                </a:solidFill>
                <a:latin typeface="Calibri"/>
                <a:ea typeface="Calibri"/>
                <a:cs typeface="Calibri"/>
                <a:sym typeface="Calibri"/>
              </a:endParaRPr>
            </a:p>
          </p:txBody>
        </p:sp>
        <p:sp>
          <p:nvSpPr>
            <p:cNvPr id="1610" name="Google Shape;1610;g2b4aeb2447a_1_1439"/>
            <p:cNvSpPr/>
            <p:nvPr/>
          </p:nvSpPr>
          <p:spPr>
            <a:xfrm>
              <a:off x="7679940" y="4439412"/>
              <a:ext cx="1189200" cy="646200"/>
            </a:xfrm>
            <a:prstGeom prst="rect">
              <a:avLst/>
            </a:prstGeom>
            <a:noFill/>
            <a:ln>
              <a:noFill/>
            </a:ln>
          </p:spPr>
          <p:txBody>
            <a:bodyPr spcFirstLastPara="1" wrap="square" lIns="68575" tIns="34275" rIns="68575" bIns="34275" anchor="t" anchorCtr="0">
              <a:noAutofit/>
            </a:bodyPr>
            <a:lstStyle/>
            <a:p>
              <a:pPr algn="ctr">
                <a:buClr>
                  <a:srgbClr val="4F81BD"/>
                </a:buClr>
                <a:buSzPts val="2700"/>
                <a:defRPr/>
              </a:pPr>
              <a:r>
                <a:rPr lang="en-US" sz="2700" b="1" kern="0">
                  <a:solidFill>
                    <a:srgbClr val="4F81BD"/>
                  </a:solidFill>
                  <a:latin typeface="Calibri"/>
                  <a:ea typeface="Calibri"/>
                  <a:cs typeface="Calibri"/>
                  <a:sym typeface="Calibri"/>
                </a:rPr>
                <a:t>1</a:t>
              </a:r>
              <a:r>
                <a:rPr lang="en-US" sz="1500" kern="0">
                  <a:solidFill>
                    <a:srgbClr val="4F81BD"/>
                  </a:solidFill>
                  <a:latin typeface="Calibri"/>
                  <a:ea typeface="Calibri"/>
                  <a:cs typeface="Calibri"/>
                  <a:sym typeface="Calibri"/>
                </a:rPr>
                <a:t>IN </a:t>
              </a:r>
              <a:r>
                <a:rPr lang="en-US" sz="2700" b="1" kern="0">
                  <a:solidFill>
                    <a:srgbClr val="4F81BD"/>
                  </a:solidFill>
                  <a:latin typeface="Calibri"/>
                  <a:ea typeface="Calibri"/>
                  <a:cs typeface="Calibri"/>
                  <a:sym typeface="Calibri"/>
                </a:rPr>
                <a:t>3</a:t>
              </a:r>
              <a:endParaRPr sz="1100" kern="0">
                <a:solidFill>
                  <a:srgbClr val="000000"/>
                </a:solidFill>
                <a:latin typeface="Calibri"/>
                <a:ea typeface="Calibri"/>
                <a:cs typeface="Calibri"/>
                <a:sym typeface="Calibri"/>
              </a:endParaRPr>
            </a:p>
          </p:txBody>
        </p:sp>
        <p:sp>
          <p:nvSpPr>
            <p:cNvPr id="1611" name="Google Shape;1611;g2b4aeb2447a_1_1439"/>
            <p:cNvSpPr txBox="1"/>
            <p:nvPr/>
          </p:nvSpPr>
          <p:spPr>
            <a:xfrm>
              <a:off x="7693387" y="4985719"/>
              <a:ext cx="1189200" cy="508500"/>
            </a:xfrm>
            <a:prstGeom prst="rect">
              <a:avLst/>
            </a:prstGeom>
            <a:noFill/>
            <a:ln>
              <a:noFill/>
            </a:ln>
          </p:spPr>
          <p:txBody>
            <a:bodyPr spcFirstLastPara="1" wrap="square" lIns="0" tIns="0" rIns="0" bIns="0" anchor="t" anchorCtr="0">
              <a:normAutofit/>
            </a:bodyPr>
            <a:lstStyle/>
            <a:p>
              <a:pPr algn="ctr">
                <a:lnSpc>
                  <a:spcPct val="90000"/>
                </a:lnSpc>
                <a:buClr>
                  <a:srgbClr val="FF5A5A"/>
                </a:buClr>
                <a:buSzPts val="900"/>
                <a:defRPr/>
              </a:pPr>
              <a:r>
                <a:rPr lang="en-US" sz="900" kern="0">
                  <a:solidFill>
                    <a:srgbClr val="4F81BD"/>
                  </a:solidFill>
                  <a:latin typeface="Calibri"/>
                  <a:ea typeface="Calibri"/>
                  <a:cs typeface="Calibri"/>
                  <a:sym typeface="Calibri"/>
                </a:rPr>
                <a:t>American Adults</a:t>
              </a:r>
              <a:endParaRPr sz="900" kern="0">
                <a:solidFill>
                  <a:srgbClr val="4F81BD"/>
                </a:solidFill>
                <a:latin typeface="Calibri"/>
                <a:ea typeface="Calibri"/>
                <a:cs typeface="Calibri"/>
                <a:sym typeface="Calibri"/>
              </a:endParaRPr>
            </a:p>
          </p:txBody>
        </p:sp>
        <p:sp>
          <p:nvSpPr>
            <p:cNvPr id="1612" name="Google Shape;1612;g2b4aeb2447a_1_1439"/>
            <p:cNvSpPr/>
            <p:nvPr/>
          </p:nvSpPr>
          <p:spPr>
            <a:xfrm>
              <a:off x="8616983" y="4585530"/>
              <a:ext cx="692100" cy="400200"/>
            </a:xfrm>
            <a:prstGeom prst="rect">
              <a:avLst/>
            </a:prstGeom>
            <a:noFill/>
            <a:ln>
              <a:noFill/>
            </a:ln>
          </p:spPr>
          <p:txBody>
            <a:bodyPr spcFirstLastPara="1" wrap="square" lIns="68575" tIns="34275" rIns="68575" bIns="34275" anchor="t" anchorCtr="0">
              <a:noAutofit/>
            </a:bodyPr>
            <a:lstStyle/>
            <a:p>
              <a:pPr algn="ctr">
                <a:buClr>
                  <a:srgbClr val="4F81BD"/>
                </a:buClr>
                <a:buSzPts val="1500"/>
                <a:defRPr/>
              </a:pPr>
              <a:r>
                <a:rPr lang="en-US" sz="1500" kern="0">
                  <a:solidFill>
                    <a:srgbClr val="4F81BD"/>
                  </a:solidFill>
                  <a:latin typeface="Calibri"/>
                  <a:ea typeface="Calibri"/>
                  <a:cs typeface="Calibri"/>
                  <a:sym typeface="Calibri"/>
                </a:rPr>
                <a:t>&amp;</a:t>
              </a:r>
              <a:endParaRPr sz="1100" kern="0">
                <a:solidFill>
                  <a:srgbClr val="000000"/>
                </a:solidFill>
                <a:latin typeface="Calibri"/>
                <a:ea typeface="Calibri"/>
                <a:cs typeface="Calibri"/>
                <a:sym typeface="Calibri"/>
              </a:endParaRPr>
            </a:p>
          </p:txBody>
        </p:sp>
        <p:sp>
          <p:nvSpPr>
            <p:cNvPr id="1613" name="Google Shape;1613;g2b4aeb2447a_1_1439"/>
            <p:cNvSpPr txBox="1"/>
            <p:nvPr/>
          </p:nvSpPr>
          <p:spPr>
            <a:xfrm>
              <a:off x="9095660" y="4985719"/>
              <a:ext cx="1189200" cy="508500"/>
            </a:xfrm>
            <a:prstGeom prst="rect">
              <a:avLst/>
            </a:prstGeom>
            <a:noFill/>
            <a:ln>
              <a:noFill/>
            </a:ln>
          </p:spPr>
          <p:txBody>
            <a:bodyPr spcFirstLastPara="1" wrap="square" lIns="0" tIns="0" rIns="0" bIns="0" anchor="t" anchorCtr="0">
              <a:normAutofit/>
            </a:bodyPr>
            <a:lstStyle/>
            <a:p>
              <a:pPr algn="ctr">
                <a:lnSpc>
                  <a:spcPct val="90000"/>
                </a:lnSpc>
                <a:buClr>
                  <a:srgbClr val="FF5A5A"/>
                </a:buClr>
                <a:buSzPts val="900"/>
                <a:defRPr/>
              </a:pPr>
              <a:r>
                <a:rPr lang="en-US" sz="900" kern="0">
                  <a:solidFill>
                    <a:srgbClr val="4F81BD"/>
                  </a:solidFill>
                  <a:latin typeface="Calibri"/>
                  <a:ea typeface="Calibri"/>
                  <a:cs typeface="Calibri"/>
                  <a:sym typeface="Calibri"/>
                </a:rPr>
                <a:t>Medicare Beneficiaries</a:t>
              </a:r>
              <a:endParaRPr sz="900" kern="0">
                <a:solidFill>
                  <a:srgbClr val="4F81BD"/>
                </a:solidFill>
                <a:latin typeface="Calibri"/>
                <a:ea typeface="Calibri"/>
                <a:cs typeface="Calibri"/>
                <a:sym typeface="Calibri"/>
              </a:endParaRPr>
            </a:p>
          </p:txBody>
        </p:sp>
        <p:sp>
          <p:nvSpPr>
            <p:cNvPr id="1614" name="Google Shape;1614;g2b4aeb2447a_1_1439"/>
            <p:cNvSpPr/>
            <p:nvPr/>
          </p:nvSpPr>
          <p:spPr>
            <a:xfrm>
              <a:off x="9109107" y="4439412"/>
              <a:ext cx="1189200" cy="646200"/>
            </a:xfrm>
            <a:prstGeom prst="rect">
              <a:avLst/>
            </a:prstGeom>
            <a:noFill/>
            <a:ln>
              <a:noFill/>
            </a:ln>
          </p:spPr>
          <p:txBody>
            <a:bodyPr spcFirstLastPara="1" wrap="square" lIns="68575" tIns="34275" rIns="68575" bIns="34275" anchor="t" anchorCtr="0">
              <a:noAutofit/>
            </a:bodyPr>
            <a:lstStyle/>
            <a:p>
              <a:pPr algn="ctr">
                <a:buClr>
                  <a:srgbClr val="4F81BD"/>
                </a:buClr>
                <a:buSzPts val="2700"/>
                <a:defRPr/>
              </a:pPr>
              <a:r>
                <a:rPr lang="en-US" sz="2700" b="1" kern="0">
                  <a:solidFill>
                    <a:srgbClr val="4F81BD"/>
                  </a:solidFill>
                  <a:latin typeface="Calibri"/>
                  <a:ea typeface="Calibri"/>
                  <a:cs typeface="Calibri"/>
                  <a:sym typeface="Calibri"/>
                </a:rPr>
                <a:t>4</a:t>
              </a:r>
              <a:r>
                <a:rPr lang="en-US" sz="1500" b="1" kern="0">
                  <a:solidFill>
                    <a:srgbClr val="4F81BD"/>
                  </a:solidFill>
                  <a:latin typeface="Calibri"/>
                  <a:ea typeface="Calibri"/>
                  <a:cs typeface="Calibri"/>
                  <a:sym typeface="Calibri"/>
                </a:rPr>
                <a:t> </a:t>
              </a:r>
              <a:r>
                <a:rPr lang="en-US" sz="1500" kern="0">
                  <a:solidFill>
                    <a:srgbClr val="4F81BD"/>
                  </a:solidFill>
                  <a:latin typeface="Calibri"/>
                  <a:ea typeface="Calibri"/>
                  <a:cs typeface="Calibri"/>
                  <a:sym typeface="Calibri"/>
                </a:rPr>
                <a:t>IN </a:t>
              </a:r>
              <a:r>
                <a:rPr lang="en-US" sz="2700" b="1" kern="0">
                  <a:solidFill>
                    <a:srgbClr val="4F81BD"/>
                  </a:solidFill>
                  <a:latin typeface="Calibri"/>
                  <a:ea typeface="Calibri"/>
                  <a:cs typeface="Calibri"/>
                  <a:sym typeface="Calibri"/>
                </a:rPr>
                <a:t>5</a:t>
              </a:r>
              <a:endParaRPr sz="1100" kern="0">
                <a:solidFill>
                  <a:srgbClr val="000000"/>
                </a:solidFill>
                <a:latin typeface="Calibri"/>
                <a:ea typeface="Calibri"/>
                <a:cs typeface="Calibri"/>
                <a:sym typeface="Calibri"/>
              </a:endParaRPr>
            </a:p>
          </p:txBody>
        </p:sp>
        <p:sp>
          <p:nvSpPr>
            <p:cNvPr id="1615" name="Google Shape;1615;g2b4aeb2447a_1_1439"/>
            <p:cNvSpPr/>
            <p:nvPr/>
          </p:nvSpPr>
          <p:spPr>
            <a:xfrm>
              <a:off x="7347137" y="5409127"/>
              <a:ext cx="3359100" cy="831000"/>
            </a:xfrm>
            <a:prstGeom prst="rect">
              <a:avLst/>
            </a:prstGeom>
            <a:noFill/>
            <a:ln>
              <a:noFill/>
            </a:ln>
          </p:spPr>
          <p:txBody>
            <a:bodyPr spcFirstLastPara="1" wrap="square" lIns="68575" tIns="34275" rIns="68575" bIns="34275" anchor="t" anchorCtr="0">
              <a:noAutofit/>
            </a:bodyPr>
            <a:lstStyle/>
            <a:p>
              <a:pPr algn="ctr">
                <a:buClr>
                  <a:srgbClr val="4F81BD"/>
                </a:buClr>
                <a:buSzPts val="1200"/>
                <a:defRPr/>
              </a:pPr>
              <a:r>
                <a:rPr lang="en-US" sz="1200" kern="0">
                  <a:solidFill>
                    <a:srgbClr val="4F81BD"/>
                  </a:solidFill>
                  <a:latin typeface="Calibri"/>
                  <a:ea typeface="Calibri"/>
                  <a:cs typeface="Calibri"/>
                  <a:sym typeface="Calibri"/>
                </a:rPr>
                <a:t>ARE LIVING WITH MCC, THE</a:t>
              </a:r>
              <a:br>
                <a:rPr lang="en-US" sz="1200" b="1" kern="0">
                  <a:solidFill>
                    <a:srgbClr val="4F81BD"/>
                  </a:solidFill>
                  <a:latin typeface="Calibri"/>
                  <a:ea typeface="Calibri"/>
                  <a:cs typeface="Calibri"/>
                  <a:sym typeface="Calibri"/>
                </a:rPr>
              </a:br>
              <a:r>
                <a:rPr lang="en-US" sz="1200" b="1" kern="0">
                  <a:solidFill>
                    <a:srgbClr val="4F81BD"/>
                  </a:solidFill>
                  <a:latin typeface="Calibri"/>
                  <a:ea typeface="Calibri"/>
                  <a:cs typeface="Calibri"/>
                  <a:sym typeface="Calibri"/>
                </a:rPr>
                <a:t>MOST COMMON CHRONIC CONDITION</a:t>
              </a:r>
              <a:endParaRPr sz="1100" kern="0">
                <a:solidFill>
                  <a:srgbClr val="000000"/>
                </a:solidFill>
                <a:latin typeface="Calibri"/>
                <a:ea typeface="Calibri"/>
                <a:cs typeface="Calibri"/>
                <a:sym typeface="Calibri"/>
              </a:endParaRPr>
            </a:p>
          </p:txBody>
        </p:sp>
      </p:grpSp>
      <p:sp>
        <p:nvSpPr>
          <p:cNvPr id="1616" name="Google Shape;1616;g2b4aeb2447a_1_1439"/>
          <p:cNvSpPr txBox="1"/>
          <p:nvPr/>
        </p:nvSpPr>
        <p:spPr>
          <a:xfrm>
            <a:off x="2078746" y="4549651"/>
            <a:ext cx="2444100" cy="225600"/>
          </a:xfrm>
          <a:prstGeom prst="rect">
            <a:avLst/>
          </a:prstGeom>
          <a:noFill/>
          <a:ln>
            <a:noFill/>
          </a:ln>
        </p:spPr>
        <p:txBody>
          <a:bodyPr spcFirstLastPara="1" wrap="square" lIns="0" tIns="0" rIns="0" bIns="0" anchor="t" anchorCtr="0">
            <a:normAutofit/>
          </a:bodyPr>
          <a:lstStyle/>
          <a:p>
            <a:pPr>
              <a:lnSpc>
                <a:spcPct val="90000"/>
              </a:lnSpc>
              <a:buClr>
                <a:srgbClr val="FF5A5A"/>
              </a:buClr>
              <a:buSzPts val="1100"/>
              <a:defRPr/>
            </a:pPr>
            <a:r>
              <a:rPr lang="en-US" sz="1100" b="1" kern="0" dirty="0">
                <a:solidFill>
                  <a:srgbClr val="9BBB59"/>
                </a:solidFill>
                <a:latin typeface="Calibri"/>
                <a:ea typeface="Calibri"/>
                <a:cs typeface="Calibri"/>
                <a:sym typeface="Calibri"/>
              </a:rPr>
              <a:t>People with MCC account for:</a:t>
            </a:r>
            <a:endParaRPr sz="1100" b="1" kern="0" dirty="0">
              <a:solidFill>
                <a:srgbClr val="9BBB59"/>
              </a:solidFill>
              <a:latin typeface="Calibri"/>
              <a:ea typeface="Calibri"/>
              <a:cs typeface="Calibri"/>
              <a:sym typeface="Calibri"/>
            </a:endParaRPr>
          </a:p>
        </p:txBody>
      </p:sp>
      <p:grpSp>
        <p:nvGrpSpPr>
          <p:cNvPr id="1617" name="Google Shape;1617;g2b4aeb2447a_1_1439"/>
          <p:cNvGrpSpPr/>
          <p:nvPr/>
        </p:nvGrpSpPr>
        <p:grpSpPr>
          <a:xfrm>
            <a:off x="4134917" y="4772935"/>
            <a:ext cx="994500" cy="960075"/>
            <a:chOff x="3856442" y="4546360"/>
            <a:chExt cx="1326000" cy="1280100"/>
          </a:xfrm>
        </p:grpSpPr>
        <p:sp>
          <p:nvSpPr>
            <p:cNvPr id="1618" name="Google Shape;1618;g2b4aeb2447a_1_1439"/>
            <p:cNvSpPr/>
            <p:nvPr/>
          </p:nvSpPr>
          <p:spPr>
            <a:xfrm>
              <a:off x="3856442" y="4546360"/>
              <a:ext cx="1326000" cy="1280100"/>
            </a:xfrm>
            <a:prstGeom prst="rect">
              <a:avLst/>
            </a:prstGeom>
            <a:solidFill>
              <a:srgbClr val="EBEBEB"/>
            </a:solidFill>
            <a:ln>
              <a:noFill/>
            </a:ln>
          </p:spPr>
          <p:txBody>
            <a:bodyPr spcFirstLastPara="1" wrap="square" lIns="68575" tIns="34275" rIns="68575" bIns="34275" anchor="ctr" anchorCtr="0">
              <a:noAutofit/>
            </a:bodyPr>
            <a:lstStyle/>
            <a:p>
              <a:pPr algn="ctr">
                <a:buClr>
                  <a:srgbClr val="FFFFFF"/>
                </a:buClr>
                <a:buSzPts val="1200"/>
                <a:defRPr/>
              </a:pPr>
              <a:endParaRPr sz="1200" kern="0">
                <a:solidFill>
                  <a:srgbClr val="FFFFFF"/>
                </a:solidFill>
                <a:latin typeface="Calibri"/>
                <a:ea typeface="Calibri"/>
                <a:cs typeface="Calibri"/>
                <a:sym typeface="Calibri"/>
              </a:endParaRPr>
            </a:p>
          </p:txBody>
        </p:sp>
        <p:sp>
          <p:nvSpPr>
            <p:cNvPr id="1619" name="Google Shape;1619;g2b4aeb2447a_1_1439"/>
            <p:cNvSpPr/>
            <p:nvPr/>
          </p:nvSpPr>
          <p:spPr>
            <a:xfrm>
              <a:off x="3924755" y="4546360"/>
              <a:ext cx="1189200" cy="584700"/>
            </a:xfrm>
            <a:prstGeom prst="rect">
              <a:avLst/>
            </a:prstGeom>
            <a:noFill/>
            <a:ln>
              <a:noFill/>
            </a:ln>
          </p:spPr>
          <p:txBody>
            <a:bodyPr spcFirstLastPara="1" wrap="square" lIns="68575" tIns="34275" rIns="68575" bIns="34275" anchor="t" anchorCtr="0">
              <a:noAutofit/>
            </a:bodyPr>
            <a:lstStyle/>
            <a:p>
              <a:pPr algn="ctr">
                <a:buClr>
                  <a:srgbClr val="9BBB59"/>
                </a:buClr>
                <a:buSzPts val="2400"/>
                <a:defRPr/>
              </a:pPr>
              <a:r>
                <a:rPr lang="en-US" sz="2400" b="1" kern="0">
                  <a:solidFill>
                    <a:srgbClr val="9BBB59"/>
                  </a:solidFill>
                  <a:latin typeface="Calibri"/>
                  <a:ea typeface="Calibri"/>
                  <a:cs typeface="Calibri"/>
                  <a:sym typeface="Calibri"/>
                </a:rPr>
                <a:t>83</a:t>
              </a:r>
              <a:r>
                <a:rPr lang="en-US" sz="1500" kern="0">
                  <a:solidFill>
                    <a:srgbClr val="9BBB59"/>
                  </a:solidFill>
                  <a:latin typeface="Calibri"/>
                  <a:ea typeface="Calibri"/>
                  <a:cs typeface="Calibri"/>
                  <a:sym typeface="Calibri"/>
                </a:rPr>
                <a:t>%</a:t>
              </a:r>
              <a:endParaRPr sz="1500" b="1" kern="0">
                <a:solidFill>
                  <a:srgbClr val="9BBB59"/>
                </a:solidFill>
                <a:latin typeface="Calibri"/>
                <a:ea typeface="Calibri"/>
                <a:cs typeface="Calibri"/>
                <a:sym typeface="Calibri"/>
              </a:endParaRPr>
            </a:p>
          </p:txBody>
        </p:sp>
        <p:sp>
          <p:nvSpPr>
            <p:cNvPr id="1620" name="Google Shape;1620;g2b4aeb2447a_1_1439"/>
            <p:cNvSpPr/>
            <p:nvPr/>
          </p:nvSpPr>
          <p:spPr>
            <a:xfrm>
              <a:off x="3883632" y="5079534"/>
              <a:ext cx="1271400" cy="464100"/>
            </a:xfrm>
            <a:prstGeom prst="rect">
              <a:avLst/>
            </a:prstGeom>
            <a:noFill/>
            <a:ln>
              <a:noFill/>
            </a:ln>
          </p:spPr>
          <p:txBody>
            <a:bodyPr spcFirstLastPara="1" wrap="square" lIns="68575" tIns="34275" rIns="68575" bIns="34275" anchor="t" anchorCtr="0">
              <a:noAutofit/>
            </a:bodyPr>
            <a:lstStyle/>
            <a:p>
              <a:pPr algn="ctr">
                <a:lnSpc>
                  <a:spcPct val="90000"/>
                </a:lnSpc>
                <a:buClr>
                  <a:srgbClr val="222A35"/>
                </a:buClr>
                <a:buSzPts val="800"/>
                <a:defRPr/>
              </a:pPr>
              <a:r>
                <a:rPr lang="en-US" sz="800" kern="0">
                  <a:solidFill>
                    <a:srgbClr val="222A35"/>
                  </a:solidFill>
                  <a:latin typeface="Calibri"/>
                  <a:ea typeface="Calibri"/>
                  <a:cs typeface="Calibri"/>
                  <a:sym typeface="Calibri"/>
                </a:rPr>
                <a:t>OF ALL</a:t>
              </a:r>
              <a:endParaRPr sz="1100" kern="0">
                <a:solidFill>
                  <a:srgbClr val="000000"/>
                </a:solidFill>
                <a:latin typeface="Calibri"/>
                <a:ea typeface="Calibri"/>
                <a:cs typeface="Calibri"/>
                <a:sym typeface="Calibri"/>
              </a:endParaRPr>
            </a:p>
            <a:p>
              <a:pPr algn="ctr">
                <a:lnSpc>
                  <a:spcPct val="90000"/>
                </a:lnSpc>
                <a:spcBef>
                  <a:spcPts val="200"/>
                </a:spcBef>
                <a:buClr>
                  <a:srgbClr val="112B42"/>
                </a:buClr>
                <a:buSzPts val="1100"/>
                <a:defRPr/>
              </a:pPr>
              <a:r>
                <a:rPr lang="en-US" sz="1100" b="1" kern="0">
                  <a:solidFill>
                    <a:srgbClr val="112B42"/>
                  </a:solidFill>
                  <a:latin typeface="Calibri"/>
                  <a:ea typeface="Calibri"/>
                  <a:cs typeface="Calibri"/>
                  <a:sym typeface="Calibri"/>
                </a:rPr>
                <a:t>Prescriptions</a:t>
              </a:r>
              <a:endParaRPr sz="1100" kern="0">
                <a:solidFill>
                  <a:srgbClr val="000000"/>
                </a:solidFill>
                <a:latin typeface="Calibri"/>
                <a:ea typeface="Calibri"/>
                <a:cs typeface="Calibri"/>
                <a:sym typeface="Calibri"/>
              </a:endParaRPr>
            </a:p>
          </p:txBody>
        </p:sp>
      </p:grpSp>
      <p:grpSp>
        <p:nvGrpSpPr>
          <p:cNvPr id="1621" name="Google Shape;1621;g2b4aeb2447a_1_1439"/>
          <p:cNvGrpSpPr/>
          <p:nvPr/>
        </p:nvGrpSpPr>
        <p:grpSpPr>
          <a:xfrm>
            <a:off x="2070507" y="4773689"/>
            <a:ext cx="994500" cy="960075"/>
            <a:chOff x="914164" y="4546360"/>
            <a:chExt cx="1326000" cy="1280100"/>
          </a:xfrm>
        </p:grpSpPr>
        <p:sp>
          <p:nvSpPr>
            <p:cNvPr id="1622" name="Google Shape;1622;g2b4aeb2447a_1_1439"/>
            <p:cNvSpPr/>
            <p:nvPr/>
          </p:nvSpPr>
          <p:spPr>
            <a:xfrm>
              <a:off x="914164" y="4546360"/>
              <a:ext cx="1326000" cy="1280100"/>
            </a:xfrm>
            <a:prstGeom prst="rect">
              <a:avLst/>
            </a:prstGeom>
            <a:solidFill>
              <a:srgbClr val="EBEBEB"/>
            </a:solidFill>
            <a:ln>
              <a:noFill/>
            </a:ln>
          </p:spPr>
          <p:txBody>
            <a:bodyPr spcFirstLastPara="1" wrap="square" lIns="68575" tIns="34275" rIns="68575" bIns="34275" anchor="ctr" anchorCtr="0">
              <a:noAutofit/>
            </a:bodyPr>
            <a:lstStyle/>
            <a:p>
              <a:pPr algn="ctr">
                <a:buClr>
                  <a:srgbClr val="FFFFFF"/>
                </a:buClr>
                <a:buSzPts val="1200"/>
                <a:defRPr/>
              </a:pPr>
              <a:endParaRPr sz="1200" kern="0">
                <a:solidFill>
                  <a:srgbClr val="FFFFFF"/>
                </a:solidFill>
                <a:latin typeface="Calibri"/>
                <a:ea typeface="Calibri"/>
                <a:cs typeface="Calibri"/>
                <a:sym typeface="Calibri"/>
              </a:endParaRPr>
            </a:p>
          </p:txBody>
        </p:sp>
        <p:sp>
          <p:nvSpPr>
            <p:cNvPr id="1623" name="Google Shape;1623;g2b4aeb2447a_1_1439"/>
            <p:cNvSpPr/>
            <p:nvPr/>
          </p:nvSpPr>
          <p:spPr>
            <a:xfrm>
              <a:off x="982477" y="4546360"/>
              <a:ext cx="1189200" cy="584700"/>
            </a:xfrm>
            <a:prstGeom prst="rect">
              <a:avLst/>
            </a:prstGeom>
            <a:noFill/>
            <a:ln>
              <a:noFill/>
            </a:ln>
          </p:spPr>
          <p:txBody>
            <a:bodyPr spcFirstLastPara="1" wrap="square" lIns="68575" tIns="34275" rIns="68575" bIns="34275" anchor="t" anchorCtr="0">
              <a:noAutofit/>
            </a:bodyPr>
            <a:lstStyle/>
            <a:p>
              <a:pPr algn="ctr">
                <a:buClr>
                  <a:srgbClr val="9BBB59"/>
                </a:buClr>
                <a:buSzPts val="2400"/>
                <a:defRPr/>
              </a:pPr>
              <a:r>
                <a:rPr lang="en-US" sz="2400" b="1" kern="0" dirty="0">
                  <a:solidFill>
                    <a:srgbClr val="9BBB59"/>
                  </a:solidFill>
                  <a:latin typeface="Calibri"/>
                  <a:ea typeface="Calibri"/>
                  <a:cs typeface="Calibri"/>
                  <a:sym typeface="Calibri"/>
                </a:rPr>
                <a:t>64</a:t>
              </a:r>
              <a:r>
                <a:rPr lang="en-US" sz="1500" kern="0" dirty="0">
                  <a:solidFill>
                    <a:srgbClr val="9BBB59"/>
                  </a:solidFill>
                  <a:latin typeface="Calibri"/>
                  <a:ea typeface="Calibri"/>
                  <a:cs typeface="Calibri"/>
                  <a:sym typeface="Calibri"/>
                </a:rPr>
                <a:t>%</a:t>
              </a:r>
              <a:endParaRPr sz="1500" b="1" kern="0" dirty="0">
                <a:solidFill>
                  <a:srgbClr val="9BBB59"/>
                </a:solidFill>
                <a:latin typeface="Calibri"/>
                <a:ea typeface="Calibri"/>
                <a:cs typeface="Calibri"/>
                <a:sym typeface="Calibri"/>
              </a:endParaRPr>
            </a:p>
          </p:txBody>
        </p:sp>
        <p:sp>
          <p:nvSpPr>
            <p:cNvPr id="1624" name="Google Shape;1624;g2b4aeb2447a_1_1439"/>
            <p:cNvSpPr/>
            <p:nvPr/>
          </p:nvSpPr>
          <p:spPr>
            <a:xfrm>
              <a:off x="1104057" y="5099141"/>
              <a:ext cx="946200" cy="658200"/>
            </a:xfrm>
            <a:prstGeom prst="rect">
              <a:avLst/>
            </a:prstGeom>
            <a:noFill/>
            <a:ln>
              <a:noFill/>
            </a:ln>
          </p:spPr>
          <p:txBody>
            <a:bodyPr spcFirstLastPara="1" wrap="square" lIns="68575" tIns="34275" rIns="68575" bIns="34275" anchor="t" anchorCtr="0">
              <a:noAutofit/>
            </a:bodyPr>
            <a:lstStyle/>
            <a:p>
              <a:pPr algn="ctr">
                <a:lnSpc>
                  <a:spcPct val="90000"/>
                </a:lnSpc>
                <a:buClr>
                  <a:srgbClr val="222A35"/>
                </a:buClr>
                <a:buSzPts val="800"/>
                <a:defRPr/>
              </a:pPr>
              <a:r>
                <a:rPr lang="en-US" sz="800" kern="0">
                  <a:solidFill>
                    <a:srgbClr val="222A35"/>
                  </a:solidFill>
                  <a:latin typeface="Calibri"/>
                  <a:ea typeface="Calibri"/>
                  <a:cs typeface="Calibri"/>
                  <a:sym typeface="Calibri"/>
                </a:rPr>
                <a:t>OF ALL</a:t>
              </a:r>
              <a:endParaRPr sz="1100" kern="0">
                <a:solidFill>
                  <a:srgbClr val="000000"/>
                </a:solidFill>
                <a:latin typeface="Calibri"/>
                <a:ea typeface="Calibri"/>
                <a:cs typeface="Calibri"/>
                <a:sym typeface="Calibri"/>
              </a:endParaRPr>
            </a:p>
            <a:p>
              <a:pPr algn="ctr">
                <a:lnSpc>
                  <a:spcPct val="90000"/>
                </a:lnSpc>
                <a:spcBef>
                  <a:spcPts val="200"/>
                </a:spcBef>
                <a:buClr>
                  <a:srgbClr val="112B42"/>
                </a:buClr>
                <a:buSzPts val="1100"/>
                <a:defRPr/>
              </a:pPr>
              <a:r>
                <a:rPr lang="en-US" sz="1100" b="1" kern="0">
                  <a:solidFill>
                    <a:srgbClr val="112B42"/>
                  </a:solidFill>
                  <a:latin typeface="Calibri"/>
                  <a:ea typeface="Calibri"/>
                  <a:cs typeface="Calibri"/>
                  <a:sym typeface="Calibri"/>
                </a:rPr>
                <a:t>Clinician</a:t>
              </a:r>
              <a:br>
                <a:rPr lang="en-US" sz="1100" b="1" kern="0">
                  <a:solidFill>
                    <a:srgbClr val="112B42"/>
                  </a:solidFill>
                  <a:latin typeface="Calibri"/>
                  <a:ea typeface="Calibri"/>
                  <a:cs typeface="Calibri"/>
                  <a:sym typeface="Calibri"/>
                </a:rPr>
              </a:br>
              <a:r>
                <a:rPr lang="en-US" sz="1100" b="1" kern="0">
                  <a:solidFill>
                    <a:srgbClr val="112B42"/>
                  </a:solidFill>
                  <a:latin typeface="Calibri"/>
                  <a:ea typeface="Calibri"/>
                  <a:cs typeface="Calibri"/>
                  <a:sym typeface="Calibri"/>
                </a:rPr>
                <a:t>Visits</a:t>
              </a:r>
              <a:endParaRPr sz="1100" kern="0">
                <a:solidFill>
                  <a:srgbClr val="000000"/>
                </a:solidFill>
                <a:latin typeface="Calibri"/>
                <a:ea typeface="Calibri"/>
                <a:cs typeface="Calibri"/>
                <a:sym typeface="Calibri"/>
              </a:endParaRPr>
            </a:p>
          </p:txBody>
        </p:sp>
      </p:grpSp>
      <p:grpSp>
        <p:nvGrpSpPr>
          <p:cNvPr id="1625" name="Google Shape;1625;g2b4aeb2447a_1_1439"/>
          <p:cNvGrpSpPr/>
          <p:nvPr/>
        </p:nvGrpSpPr>
        <p:grpSpPr>
          <a:xfrm>
            <a:off x="6199327" y="4765628"/>
            <a:ext cx="994500" cy="960075"/>
            <a:chOff x="6802005" y="4546360"/>
            <a:chExt cx="1326000" cy="1280100"/>
          </a:xfrm>
        </p:grpSpPr>
        <p:sp>
          <p:nvSpPr>
            <p:cNvPr id="1626" name="Google Shape;1626;g2b4aeb2447a_1_1439"/>
            <p:cNvSpPr/>
            <p:nvPr/>
          </p:nvSpPr>
          <p:spPr>
            <a:xfrm>
              <a:off x="6802005" y="4546360"/>
              <a:ext cx="1326000" cy="1280100"/>
            </a:xfrm>
            <a:prstGeom prst="rect">
              <a:avLst/>
            </a:prstGeom>
            <a:solidFill>
              <a:srgbClr val="EBEBEB"/>
            </a:solidFill>
            <a:ln>
              <a:noFill/>
            </a:ln>
          </p:spPr>
          <p:txBody>
            <a:bodyPr spcFirstLastPara="1" wrap="square" lIns="68575" tIns="34275" rIns="68575" bIns="34275" anchor="ctr" anchorCtr="0">
              <a:noAutofit/>
            </a:bodyPr>
            <a:lstStyle/>
            <a:p>
              <a:pPr algn="ctr">
                <a:buClr>
                  <a:srgbClr val="FFFFFF"/>
                </a:buClr>
                <a:buSzPts val="1200"/>
                <a:defRPr/>
              </a:pPr>
              <a:endParaRPr sz="1200" kern="0">
                <a:solidFill>
                  <a:srgbClr val="FFFFFF"/>
                </a:solidFill>
                <a:latin typeface="Calibri"/>
                <a:ea typeface="Calibri"/>
                <a:cs typeface="Calibri"/>
                <a:sym typeface="Calibri"/>
              </a:endParaRPr>
            </a:p>
          </p:txBody>
        </p:sp>
        <p:sp>
          <p:nvSpPr>
            <p:cNvPr id="1627" name="Google Shape;1627;g2b4aeb2447a_1_1439"/>
            <p:cNvSpPr/>
            <p:nvPr/>
          </p:nvSpPr>
          <p:spPr>
            <a:xfrm>
              <a:off x="6870318" y="4553546"/>
              <a:ext cx="1189200" cy="584700"/>
            </a:xfrm>
            <a:prstGeom prst="rect">
              <a:avLst/>
            </a:prstGeom>
            <a:noFill/>
            <a:ln>
              <a:noFill/>
            </a:ln>
          </p:spPr>
          <p:txBody>
            <a:bodyPr spcFirstLastPara="1" wrap="square" lIns="68575" tIns="34275" rIns="68575" bIns="34275" anchor="t" anchorCtr="0">
              <a:noAutofit/>
            </a:bodyPr>
            <a:lstStyle/>
            <a:p>
              <a:pPr algn="ctr">
                <a:buClr>
                  <a:srgbClr val="9BBB59"/>
                </a:buClr>
                <a:buSzPts val="2400"/>
                <a:defRPr/>
              </a:pPr>
              <a:r>
                <a:rPr lang="en-US" sz="2400" b="1" kern="0">
                  <a:solidFill>
                    <a:srgbClr val="9BBB59"/>
                  </a:solidFill>
                  <a:latin typeface="Calibri"/>
                  <a:ea typeface="Calibri"/>
                  <a:cs typeface="Calibri"/>
                  <a:sym typeface="Calibri"/>
                </a:rPr>
                <a:t>93</a:t>
              </a:r>
              <a:r>
                <a:rPr lang="en-US" sz="1500" kern="0">
                  <a:solidFill>
                    <a:srgbClr val="9BBB59"/>
                  </a:solidFill>
                  <a:latin typeface="Calibri"/>
                  <a:ea typeface="Calibri"/>
                  <a:cs typeface="Calibri"/>
                  <a:sym typeface="Calibri"/>
                </a:rPr>
                <a:t>%</a:t>
              </a:r>
              <a:endParaRPr sz="1500" b="1" kern="0">
                <a:solidFill>
                  <a:srgbClr val="9BBB59"/>
                </a:solidFill>
                <a:latin typeface="Calibri"/>
                <a:ea typeface="Calibri"/>
                <a:cs typeface="Calibri"/>
                <a:sym typeface="Calibri"/>
              </a:endParaRPr>
            </a:p>
          </p:txBody>
        </p:sp>
        <p:sp>
          <p:nvSpPr>
            <p:cNvPr id="1628" name="Google Shape;1628;g2b4aeb2447a_1_1439"/>
            <p:cNvSpPr/>
            <p:nvPr/>
          </p:nvSpPr>
          <p:spPr>
            <a:xfrm>
              <a:off x="6949419" y="5079534"/>
              <a:ext cx="1031100" cy="658200"/>
            </a:xfrm>
            <a:prstGeom prst="rect">
              <a:avLst/>
            </a:prstGeom>
            <a:noFill/>
            <a:ln>
              <a:noFill/>
            </a:ln>
          </p:spPr>
          <p:txBody>
            <a:bodyPr spcFirstLastPara="1" wrap="square" lIns="68575" tIns="34275" rIns="68575" bIns="34275" anchor="t" anchorCtr="0">
              <a:noAutofit/>
            </a:bodyPr>
            <a:lstStyle/>
            <a:p>
              <a:pPr algn="ctr">
                <a:lnSpc>
                  <a:spcPct val="90000"/>
                </a:lnSpc>
                <a:buClr>
                  <a:srgbClr val="222A35"/>
                </a:buClr>
                <a:buSzPts val="800"/>
                <a:defRPr/>
              </a:pPr>
              <a:r>
                <a:rPr lang="en-US" sz="800" kern="0">
                  <a:solidFill>
                    <a:srgbClr val="222A35"/>
                  </a:solidFill>
                  <a:latin typeface="Calibri"/>
                  <a:ea typeface="Calibri"/>
                  <a:cs typeface="Calibri"/>
                  <a:sym typeface="Calibri"/>
                </a:rPr>
                <a:t>OF ALL</a:t>
              </a:r>
              <a:endParaRPr sz="1100" kern="0">
                <a:solidFill>
                  <a:srgbClr val="000000"/>
                </a:solidFill>
                <a:latin typeface="Calibri"/>
                <a:ea typeface="Calibri"/>
                <a:cs typeface="Calibri"/>
                <a:sym typeface="Calibri"/>
              </a:endParaRPr>
            </a:p>
            <a:p>
              <a:pPr algn="ctr">
                <a:lnSpc>
                  <a:spcPct val="90000"/>
                </a:lnSpc>
                <a:spcBef>
                  <a:spcPts val="200"/>
                </a:spcBef>
                <a:buClr>
                  <a:srgbClr val="112B42"/>
                </a:buClr>
                <a:buSzPts val="1100"/>
                <a:defRPr/>
              </a:pPr>
              <a:r>
                <a:rPr lang="en-US" sz="1100" b="1" kern="0">
                  <a:solidFill>
                    <a:srgbClr val="112B42"/>
                  </a:solidFill>
                  <a:latin typeface="Calibri"/>
                  <a:ea typeface="Calibri"/>
                  <a:cs typeface="Calibri"/>
                  <a:sym typeface="Calibri"/>
                </a:rPr>
                <a:t>Medicare</a:t>
              </a:r>
              <a:br>
                <a:rPr lang="en-US" sz="1100" b="1" kern="0">
                  <a:solidFill>
                    <a:srgbClr val="112B42"/>
                  </a:solidFill>
                  <a:latin typeface="Calibri"/>
                  <a:ea typeface="Calibri"/>
                  <a:cs typeface="Calibri"/>
                  <a:sym typeface="Calibri"/>
                </a:rPr>
              </a:br>
              <a:r>
                <a:rPr lang="en-US" sz="1100" b="1" kern="0">
                  <a:solidFill>
                    <a:srgbClr val="112B42"/>
                  </a:solidFill>
                  <a:latin typeface="Calibri"/>
                  <a:ea typeface="Calibri"/>
                  <a:cs typeface="Calibri"/>
                  <a:sym typeface="Calibri"/>
                </a:rPr>
                <a:t>Spending</a:t>
              </a:r>
              <a:endParaRPr sz="1100" kern="0">
                <a:solidFill>
                  <a:srgbClr val="000000"/>
                </a:solidFill>
                <a:latin typeface="Calibri"/>
                <a:ea typeface="Calibri"/>
                <a:cs typeface="Calibri"/>
                <a:sym typeface="Calibri"/>
              </a:endParaRPr>
            </a:p>
          </p:txBody>
        </p:sp>
      </p:grpSp>
      <p:grpSp>
        <p:nvGrpSpPr>
          <p:cNvPr id="1629" name="Google Shape;1629;g2b4aeb2447a_1_1439"/>
          <p:cNvGrpSpPr/>
          <p:nvPr/>
        </p:nvGrpSpPr>
        <p:grpSpPr>
          <a:xfrm>
            <a:off x="5167122" y="4772935"/>
            <a:ext cx="994500" cy="960075"/>
            <a:chOff x="5310500" y="4546360"/>
            <a:chExt cx="1326000" cy="1280100"/>
          </a:xfrm>
        </p:grpSpPr>
        <p:sp>
          <p:nvSpPr>
            <p:cNvPr id="1630" name="Google Shape;1630;g2b4aeb2447a_1_1439"/>
            <p:cNvSpPr/>
            <p:nvPr/>
          </p:nvSpPr>
          <p:spPr>
            <a:xfrm>
              <a:off x="5310500" y="4546360"/>
              <a:ext cx="1326000" cy="1280100"/>
            </a:xfrm>
            <a:prstGeom prst="rect">
              <a:avLst/>
            </a:prstGeom>
            <a:solidFill>
              <a:srgbClr val="EBEBEB"/>
            </a:solidFill>
            <a:ln>
              <a:noFill/>
            </a:ln>
          </p:spPr>
          <p:txBody>
            <a:bodyPr spcFirstLastPara="1" wrap="square" lIns="68575" tIns="34275" rIns="68575" bIns="34275" anchor="ctr" anchorCtr="0">
              <a:noAutofit/>
            </a:bodyPr>
            <a:lstStyle/>
            <a:p>
              <a:pPr algn="ctr">
                <a:buClr>
                  <a:srgbClr val="FFFFFF"/>
                </a:buClr>
                <a:buSzPts val="1200"/>
                <a:defRPr/>
              </a:pPr>
              <a:endParaRPr sz="1200" kern="0">
                <a:solidFill>
                  <a:srgbClr val="FFFFFF"/>
                </a:solidFill>
                <a:latin typeface="Calibri"/>
                <a:ea typeface="Calibri"/>
                <a:cs typeface="Calibri"/>
                <a:sym typeface="Calibri"/>
              </a:endParaRPr>
            </a:p>
          </p:txBody>
        </p:sp>
        <p:sp>
          <p:nvSpPr>
            <p:cNvPr id="1631" name="Google Shape;1631;g2b4aeb2447a_1_1439"/>
            <p:cNvSpPr/>
            <p:nvPr/>
          </p:nvSpPr>
          <p:spPr>
            <a:xfrm>
              <a:off x="5378813" y="4550059"/>
              <a:ext cx="1189200" cy="584700"/>
            </a:xfrm>
            <a:prstGeom prst="rect">
              <a:avLst/>
            </a:prstGeom>
            <a:noFill/>
            <a:ln>
              <a:noFill/>
            </a:ln>
          </p:spPr>
          <p:txBody>
            <a:bodyPr spcFirstLastPara="1" wrap="square" lIns="68575" tIns="34275" rIns="68575" bIns="34275" anchor="t" anchorCtr="0">
              <a:noAutofit/>
            </a:bodyPr>
            <a:lstStyle/>
            <a:p>
              <a:pPr algn="ctr">
                <a:buClr>
                  <a:srgbClr val="9BBB59"/>
                </a:buClr>
                <a:buSzPts val="2400"/>
                <a:defRPr/>
              </a:pPr>
              <a:r>
                <a:rPr lang="en-US" sz="2400" b="1" kern="0">
                  <a:solidFill>
                    <a:srgbClr val="9BBB59"/>
                  </a:solidFill>
                  <a:latin typeface="Calibri"/>
                  <a:ea typeface="Calibri"/>
                  <a:cs typeface="Calibri"/>
                  <a:sym typeface="Calibri"/>
                </a:rPr>
                <a:t>71</a:t>
              </a:r>
              <a:r>
                <a:rPr lang="en-US" sz="1500" kern="0">
                  <a:solidFill>
                    <a:srgbClr val="9BBB59"/>
                  </a:solidFill>
                  <a:latin typeface="Calibri"/>
                  <a:ea typeface="Calibri"/>
                  <a:cs typeface="Calibri"/>
                  <a:sym typeface="Calibri"/>
                </a:rPr>
                <a:t>%</a:t>
              </a:r>
              <a:endParaRPr sz="1500" b="1" kern="0">
                <a:solidFill>
                  <a:srgbClr val="9BBB59"/>
                </a:solidFill>
                <a:latin typeface="Calibri"/>
                <a:ea typeface="Calibri"/>
                <a:cs typeface="Calibri"/>
                <a:sym typeface="Calibri"/>
              </a:endParaRPr>
            </a:p>
          </p:txBody>
        </p:sp>
        <p:sp>
          <p:nvSpPr>
            <p:cNvPr id="1632" name="Google Shape;1632;g2b4aeb2447a_1_1439"/>
            <p:cNvSpPr/>
            <p:nvPr/>
          </p:nvSpPr>
          <p:spPr>
            <a:xfrm>
              <a:off x="5396999" y="5079534"/>
              <a:ext cx="1152900" cy="658200"/>
            </a:xfrm>
            <a:prstGeom prst="rect">
              <a:avLst/>
            </a:prstGeom>
            <a:noFill/>
            <a:ln>
              <a:noFill/>
            </a:ln>
          </p:spPr>
          <p:txBody>
            <a:bodyPr spcFirstLastPara="1" wrap="square" lIns="68575" tIns="34275" rIns="68575" bIns="34275" anchor="t" anchorCtr="0">
              <a:noAutofit/>
            </a:bodyPr>
            <a:lstStyle/>
            <a:p>
              <a:pPr algn="ctr">
                <a:lnSpc>
                  <a:spcPct val="90000"/>
                </a:lnSpc>
                <a:buClr>
                  <a:srgbClr val="222A35"/>
                </a:buClr>
                <a:buSzPts val="800"/>
                <a:defRPr/>
              </a:pPr>
              <a:r>
                <a:rPr lang="en-US" sz="800" kern="0">
                  <a:solidFill>
                    <a:srgbClr val="222A35"/>
                  </a:solidFill>
                  <a:latin typeface="Calibri"/>
                  <a:ea typeface="Calibri"/>
                  <a:cs typeface="Calibri"/>
                  <a:sym typeface="Calibri"/>
                </a:rPr>
                <a:t>OF ALL</a:t>
              </a:r>
              <a:endParaRPr sz="1100" kern="0">
                <a:solidFill>
                  <a:srgbClr val="000000"/>
                </a:solidFill>
                <a:latin typeface="Calibri"/>
                <a:ea typeface="Calibri"/>
                <a:cs typeface="Calibri"/>
                <a:sym typeface="Calibri"/>
              </a:endParaRPr>
            </a:p>
            <a:p>
              <a:pPr algn="ctr">
                <a:lnSpc>
                  <a:spcPct val="90000"/>
                </a:lnSpc>
                <a:spcBef>
                  <a:spcPts val="200"/>
                </a:spcBef>
                <a:buClr>
                  <a:srgbClr val="112B42"/>
                </a:buClr>
                <a:buSzPts val="1100"/>
                <a:defRPr/>
              </a:pPr>
              <a:r>
                <a:rPr lang="en-US" sz="1100" b="1" kern="0">
                  <a:solidFill>
                    <a:srgbClr val="112B42"/>
                  </a:solidFill>
                  <a:latin typeface="Calibri"/>
                  <a:ea typeface="Calibri"/>
                  <a:cs typeface="Calibri"/>
                  <a:sym typeface="Calibri"/>
                </a:rPr>
                <a:t>Healthcare</a:t>
              </a:r>
              <a:br>
                <a:rPr lang="en-US" sz="1100" b="1" kern="0">
                  <a:solidFill>
                    <a:srgbClr val="112B42"/>
                  </a:solidFill>
                  <a:latin typeface="Calibri"/>
                  <a:ea typeface="Calibri"/>
                  <a:cs typeface="Calibri"/>
                  <a:sym typeface="Calibri"/>
                </a:rPr>
              </a:br>
              <a:r>
                <a:rPr lang="en-US" sz="1100" b="1" kern="0">
                  <a:solidFill>
                    <a:srgbClr val="112B42"/>
                  </a:solidFill>
                  <a:latin typeface="Calibri"/>
                  <a:ea typeface="Calibri"/>
                  <a:cs typeface="Calibri"/>
                  <a:sym typeface="Calibri"/>
                </a:rPr>
                <a:t>Spending</a:t>
              </a:r>
              <a:endParaRPr sz="1100" kern="0">
                <a:solidFill>
                  <a:srgbClr val="000000"/>
                </a:solidFill>
                <a:latin typeface="Calibri"/>
                <a:ea typeface="Calibri"/>
                <a:cs typeface="Calibri"/>
                <a:sym typeface="Calibri"/>
              </a:endParaRPr>
            </a:p>
          </p:txBody>
        </p:sp>
      </p:grpSp>
      <p:grpSp>
        <p:nvGrpSpPr>
          <p:cNvPr id="1633" name="Google Shape;1633;g2b4aeb2447a_1_1439"/>
          <p:cNvGrpSpPr/>
          <p:nvPr/>
        </p:nvGrpSpPr>
        <p:grpSpPr>
          <a:xfrm>
            <a:off x="3102712" y="4765334"/>
            <a:ext cx="994500" cy="968108"/>
            <a:chOff x="2279615" y="4555288"/>
            <a:chExt cx="1326000" cy="1290811"/>
          </a:xfrm>
        </p:grpSpPr>
        <p:sp>
          <p:nvSpPr>
            <p:cNvPr id="1634" name="Google Shape;1634;g2b4aeb2447a_1_1439"/>
            <p:cNvSpPr/>
            <p:nvPr/>
          </p:nvSpPr>
          <p:spPr>
            <a:xfrm>
              <a:off x="2279615" y="4565999"/>
              <a:ext cx="1326000" cy="1280100"/>
            </a:xfrm>
            <a:prstGeom prst="rect">
              <a:avLst/>
            </a:prstGeom>
            <a:solidFill>
              <a:srgbClr val="EBEBEB"/>
            </a:solidFill>
            <a:ln>
              <a:noFill/>
            </a:ln>
          </p:spPr>
          <p:txBody>
            <a:bodyPr spcFirstLastPara="1" wrap="square" lIns="68575" tIns="34275" rIns="68575" bIns="34275" anchor="ctr" anchorCtr="0">
              <a:noAutofit/>
            </a:bodyPr>
            <a:lstStyle/>
            <a:p>
              <a:pPr algn="ctr">
                <a:buClr>
                  <a:srgbClr val="FFFFFF"/>
                </a:buClr>
                <a:buSzPts val="1200"/>
                <a:defRPr/>
              </a:pPr>
              <a:endParaRPr sz="1200" kern="0">
                <a:solidFill>
                  <a:srgbClr val="FFFFFF"/>
                </a:solidFill>
                <a:latin typeface="Calibri"/>
                <a:ea typeface="Calibri"/>
                <a:cs typeface="Calibri"/>
                <a:sym typeface="Calibri"/>
              </a:endParaRPr>
            </a:p>
          </p:txBody>
        </p:sp>
        <p:sp>
          <p:nvSpPr>
            <p:cNvPr id="1635" name="Google Shape;1635;g2b4aeb2447a_1_1439"/>
            <p:cNvSpPr/>
            <p:nvPr/>
          </p:nvSpPr>
          <p:spPr>
            <a:xfrm>
              <a:off x="2347928" y="4555288"/>
              <a:ext cx="1189200" cy="584700"/>
            </a:xfrm>
            <a:prstGeom prst="rect">
              <a:avLst/>
            </a:prstGeom>
            <a:noFill/>
            <a:ln>
              <a:noFill/>
            </a:ln>
          </p:spPr>
          <p:txBody>
            <a:bodyPr spcFirstLastPara="1" wrap="square" lIns="68575" tIns="34275" rIns="68575" bIns="34275" anchor="t" anchorCtr="0">
              <a:noAutofit/>
            </a:bodyPr>
            <a:lstStyle/>
            <a:p>
              <a:pPr algn="ctr">
                <a:buClr>
                  <a:srgbClr val="9BBB59"/>
                </a:buClr>
                <a:buSzPts val="2400"/>
                <a:defRPr/>
              </a:pPr>
              <a:r>
                <a:rPr lang="en-US" sz="2400" b="1" kern="0">
                  <a:solidFill>
                    <a:srgbClr val="9BBB59"/>
                  </a:solidFill>
                  <a:latin typeface="Calibri"/>
                  <a:ea typeface="Calibri"/>
                  <a:cs typeface="Calibri"/>
                  <a:sym typeface="Calibri"/>
                </a:rPr>
                <a:t>70</a:t>
              </a:r>
              <a:r>
                <a:rPr lang="en-US" sz="1500" kern="0">
                  <a:solidFill>
                    <a:srgbClr val="9BBB59"/>
                  </a:solidFill>
                  <a:latin typeface="Calibri"/>
                  <a:ea typeface="Calibri"/>
                  <a:cs typeface="Calibri"/>
                  <a:sym typeface="Calibri"/>
                </a:rPr>
                <a:t>%</a:t>
              </a:r>
              <a:endParaRPr sz="1500" b="1" kern="0">
                <a:solidFill>
                  <a:srgbClr val="9BBB59"/>
                </a:solidFill>
                <a:latin typeface="Calibri"/>
                <a:ea typeface="Calibri"/>
                <a:cs typeface="Calibri"/>
                <a:sym typeface="Calibri"/>
              </a:endParaRPr>
            </a:p>
          </p:txBody>
        </p:sp>
        <p:sp>
          <p:nvSpPr>
            <p:cNvPr id="1636" name="Google Shape;1636;g2b4aeb2447a_1_1439"/>
            <p:cNvSpPr/>
            <p:nvPr/>
          </p:nvSpPr>
          <p:spPr>
            <a:xfrm>
              <a:off x="2437316" y="5105377"/>
              <a:ext cx="1011900" cy="658200"/>
            </a:xfrm>
            <a:prstGeom prst="rect">
              <a:avLst/>
            </a:prstGeom>
            <a:noFill/>
            <a:ln>
              <a:noFill/>
            </a:ln>
          </p:spPr>
          <p:txBody>
            <a:bodyPr spcFirstLastPara="1" wrap="square" lIns="68575" tIns="34275" rIns="68575" bIns="34275" anchor="t" anchorCtr="0">
              <a:noAutofit/>
            </a:bodyPr>
            <a:lstStyle/>
            <a:p>
              <a:pPr algn="ctr">
                <a:lnSpc>
                  <a:spcPct val="90000"/>
                </a:lnSpc>
                <a:buClr>
                  <a:srgbClr val="222A35"/>
                </a:buClr>
                <a:buSzPts val="800"/>
                <a:defRPr/>
              </a:pPr>
              <a:r>
                <a:rPr lang="en-US" sz="800" kern="0">
                  <a:solidFill>
                    <a:srgbClr val="222A35"/>
                  </a:solidFill>
                  <a:latin typeface="Calibri"/>
                  <a:ea typeface="Calibri"/>
                  <a:cs typeface="Calibri"/>
                  <a:sym typeface="Calibri"/>
                </a:rPr>
                <a:t>OF ALL</a:t>
              </a:r>
              <a:endParaRPr sz="1100" kern="0">
                <a:solidFill>
                  <a:srgbClr val="000000"/>
                </a:solidFill>
                <a:latin typeface="Calibri"/>
                <a:ea typeface="Calibri"/>
                <a:cs typeface="Calibri"/>
                <a:sym typeface="Calibri"/>
              </a:endParaRPr>
            </a:p>
            <a:p>
              <a:pPr algn="ctr">
                <a:lnSpc>
                  <a:spcPct val="90000"/>
                </a:lnSpc>
                <a:spcBef>
                  <a:spcPts val="200"/>
                </a:spcBef>
                <a:buClr>
                  <a:srgbClr val="112B42"/>
                </a:buClr>
                <a:buSzPts val="1100"/>
                <a:defRPr/>
              </a:pPr>
              <a:r>
                <a:rPr lang="en-US" sz="1100" b="1" kern="0">
                  <a:solidFill>
                    <a:srgbClr val="112B42"/>
                  </a:solidFill>
                  <a:latin typeface="Calibri"/>
                  <a:ea typeface="Calibri"/>
                  <a:cs typeface="Calibri"/>
                  <a:sym typeface="Calibri"/>
                </a:rPr>
                <a:t>In-Patient</a:t>
              </a:r>
              <a:br>
                <a:rPr lang="en-US" sz="1100" b="1" kern="0">
                  <a:solidFill>
                    <a:srgbClr val="112B42"/>
                  </a:solidFill>
                  <a:latin typeface="Calibri"/>
                  <a:ea typeface="Calibri"/>
                  <a:cs typeface="Calibri"/>
                  <a:sym typeface="Calibri"/>
                </a:rPr>
              </a:br>
              <a:r>
                <a:rPr lang="en-US" sz="1100" b="1" kern="0">
                  <a:solidFill>
                    <a:srgbClr val="112B42"/>
                  </a:solidFill>
                  <a:latin typeface="Calibri"/>
                  <a:ea typeface="Calibri"/>
                  <a:cs typeface="Calibri"/>
                  <a:sym typeface="Calibri"/>
                </a:rPr>
                <a:t>Stays</a:t>
              </a:r>
              <a:endParaRPr sz="1100" kern="0">
                <a:solidFill>
                  <a:srgbClr val="000000"/>
                </a:solidFill>
                <a:latin typeface="Calibri"/>
                <a:ea typeface="Calibri"/>
                <a:cs typeface="Calibri"/>
                <a:sym typeface="Calibri"/>
              </a:endParaRPr>
            </a:p>
          </p:txBody>
        </p:sp>
      </p:grpSp>
      <p:sp>
        <p:nvSpPr>
          <p:cNvPr id="1637" name="Google Shape;1637;g2b4aeb2447a_1_1439"/>
          <p:cNvSpPr txBox="1"/>
          <p:nvPr/>
        </p:nvSpPr>
        <p:spPr>
          <a:xfrm>
            <a:off x="2078736" y="5812565"/>
            <a:ext cx="6751800" cy="715550"/>
          </a:xfrm>
          <a:prstGeom prst="rect">
            <a:avLst/>
          </a:prstGeom>
          <a:noFill/>
          <a:ln>
            <a:noFill/>
          </a:ln>
        </p:spPr>
        <p:txBody>
          <a:bodyPr spcFirstLastPara="1" wrap="square" lIns="68575" tIns="34275" rIns="68575" bIns="34275" anchor="t" anchorCtr="0">
            <a:spAutoFit/>
          </a:bodyPr>
          <a:lstStyle/>
          <a:p>
            <a:pPr>
              <a:buClr>
                <a:srgbClr val="000000"/>
              </a:buClr>
              <a:defRPr/>
            </a:pPr>
            <a:r>
              <a:rPr lang="en-US" sz="600" kern="0" dirty="0">
                <a:solidFill>
                  <a:srgbClr val="000000"/>
                </a:solidFill>
                <a:latin typeface="Century Gothic"/>
                <a:ea typeface="Century Gothic"/>
                <a:cs typeface="Century Gothic"/>
                <a:sym typeface="Century Gothic"/>
              </a:rPr>
              <a:t>CMS</a:t>
            </a:r>
            <a:r>
              <a:rPr lang="en-US" sz="600" kern="0" dirty="0">
                <a:solidFill>
                  <a:srgbClr val="262626"/>
                </a:solidFill>
                <a:latin typeface="Century Gothic"/>
                <a:ea typeface="Century Gothic"/>
                <a:cs typeface="Century Gothic"/>
                <a:sym typeface="Century Gothic"/>
              </a:rPr>
              <a:t> 2018: </a:t>
            </a:r>
            <a:r>
              <a:rPr lang="en-US" sz="600" i="1" u="sng" kern="0" dirty="0">
                <a:solidFill>
                  <a:srgbClr val="262626"/>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https://www.cms.gov/data-research/statistics-trends-and-reports/chronic-conditions/chartbook-and-charts</a:t>
            </a:r>
            <a:r>
              <a:rPr lang="en-US" sz="600" i="1" kern="0" dirty="0">
                <a:solidFill>
                  <a:srgbClr val="262626"/>
                </a:solidFill>
                <a:latin typeface="Century Gothic"/>
                <a:ea typeface="Century Gothic"/>
                <a:cs typeface="Century Gothic"/>
                <a:sym typeface="Century Gothic"/>
              </a:rPr>
              <a:t>; </a:t>
            </a:r>
            <a:endParaRPr sz="1100" kern="0" dirty="0">
              <a:solidFill>
                <a:srgbClr val="000000"/>
              </a:solidFill>
              <a:latin typeface="Arial"/>
              <a:cs typeface="Arial"/>
              <a:sym typeface="Arial"/>
            </a:endParaRPr>
          </a:p>
          <a:p>
            <a:pPr>
              <a:buClr>
                <a:srgbClr val="000000"/>
              </a:buClr>
              <a:defRPr/>
            </a:pPr>
            <a:r>
              <a:rPr lang="en-US" sz="600" kern="0" dirty="0">
                <a:solidFill>
                  <a:srgbClr val="000000"/>
                </a:solidFill>
                <a:latin typeface="Century Gothic"/>
                <a:ea typeface="Century Gothic"/>
                <a:cs typeface="Century Gothic"/>
                <a:sym typeface="Century Gothic"/>
              </a:rPr>
              <a:t>AHRQ 2010: </a:t>
            </a:r>
            <a:r>
              <a:rPr lang="en-US" sz="600" u="sng" kern="0" dirty="0">
                <a:solidFill>
                  <a:srgbClr val="000000"/>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https://www.ahrq.gov/sites/default/files/wysiwyg/professionals/prevention-chronic-care/decision/mcc/mccchartbook.pdf</a:t>
            </a:r>
            <a:r>
              <a:rPr lang="en-US" sz="600" kern="0" dirty="0">
                <a:solidFill>
                  <a:srgbClr val="000000"/>
                </a:solidFill>
                <a:latin typeface="Century Gothic"/>
                <a:ea typeface="Century Gothic"/>
                <a:cs typeface="Century Gothic"/>
                <a:sym typeface="Century Gothic"/>
              </a:rPr>
              <a:t>; </a:t>
            </a:r>
            <a:endParaRPr sz="1100" kern="0" dirty="0">
              <a:solidFill>
                <a:srgbClr val="000000"/>
              </a:solidFill>
              <a:latin typeface="Arial"/>
              <a:cs typeface="Arial"/>
              <a:sym typeface="Arial"/>
            </a:endParaRPr>
          </a:p>
          <a:p>
            <a:pPr>
              <a:buClr>
                <a:srgbClr val="000000"/>
              </a:buClr>
              <a:defRPr/>
            </a:pPr>
            <a:r>
              <a:rPr lang="en-US" sz="600" kern="0" dirty="0" err="1">
                <a:solidFill>
                  <a:srgbClr val="212121"/>
                </a:solidFill>
                <a:latin typeface="Century Gothic"/>
                <a:ea typeface="Century Gothic"/>
                <a:cs typeface="Century Gothic"/>
                <a:sym typeface="Century Gothic"/>
              </a:rPr>
              <a:t>Quiñones</a:t>
            </a:r>
            <a:r>
              <a:rPr lang="en-US" sz="600" kern="0" dirty="0">
                <a:solidFill>
                  <a:srgbClr val="212121"/>
                </a:solidFill>
                <a:latin typeface="Century Gothic"/>
                <a:ea typeface="Century Gothic"/>
                <a:cs typeface="Century Gothic"/>
                <a:sym typeface="Century Gothic"/>
              </a:rPr>
              <a:t>, et al. Racial/ethnic differences in multimorbidity development and chronic disease accumulation for middle-aged adults. </a:t>
            </a:r>
            <a:r>
              <a:rPr lang="en-US" sz="600" i="1" kern="0" dirty="0" err="1">
                <a:solidFill>
                  <a:srgbClr val="212121"/>
                </a:solidFill>
                <a:latin typeface="Century Gothic"/>
                <a:ea typeface="Century Gothic"/>
                <a:cs typeface="Century Gothic"/>
                <a:sym typeface="Century Gothic"/>
              </a:rPr>
              <a:t>PLoS</a:t>
            </a:r>
            <a:r>
              <a:rPr lang="en-US" sz="600" i="1" kern="0" dirty="0">
                <a:solidFill>
                  <a:srgbClr val="212121"/>
                </a:solidFill>
                <a:latin typeface="Century Gothic"/>
                <a:ea typeface="Century Gothic"/>
                <a:cs typeface="Century Gothic"/>
                <a:sym typeface="Century Gothic"/>
              </a:rPr>
              <a:t> One</a:t>
            </a:r>
            <a:r>
              <a:rPr lang="en-US" sz="600" kern="0" dirty="0">
                <a:solidFill>
                  <a:srgbClr val="212121"/>
                </a:solidFill>
                <a:latin typeface="Century Gothic"/>
                <a:ea typeface="Century Gothic"/>
                <a:cs typeface="Century Gothic"/>
                <a:sym typeface="Century Gothic"/>
              </a:rPr>
              <a:t>, 2019;14(6), PMID: 31206556</a:t>
            </a:r>
          </a:p>
          <a:p>
            <a:pPr>
              <a:buClr>
                <a:srgbClr val="000000"/>
              </a:buClr>
              <a:defRPr/>
            </a:pPr>
            <a:r>
              <a:rPr lang="da-DK" sz="600" kern="0" dirty="0">
                <a:solidFill>
                  <a:srgbClr val="212121"/>
                </a:solidFill>
                <a:latin typeface="Century Gothic"/>
                <a:ea typeface="Century Gothic"/>
                <a:cs typeface="Century Gothic"/>
                <a:sym typeface="Century Gothic"/>
              </a:rPr>
              <a:t>Bierman et al, </a:t>
            </a:r>
            <a:r>
              <a:rPr lang="en-US" sz="600" kern="0" dirty="0">
                <a:solidFill>
                  <a:srgbClr val="212121"/>
                </a:solidFill>
                <a:latin typeface="Century Gothic"/>
                <a:ea typeface="Century Gothic"/>
                <a:cs typeface="Century Gothic"/>
                <a:sym typeface="Century Gothic"/>
              </a:rPr>
              <a:t>Transforming care for people with multiple chronic conditions: Agency for Healthcare Research and Quality's research agenda</a:t>
            </a:r>
            <a:r>
              <a:rPr lang="da-DK" sz="600" kern="0" dirty="0">
                <a:solidFill>
                  <a:srgbClr val="212121"/>
                </a:solidFill>
                <a:latin typeface="Century Gothic"/>
                <a:ea typeface="Century Gothic"/>
                <a:cs typeface="Century Gothic"/>
                <a:sym typeface="Century Gothic"/>
              </a:rPr>
              <a:t> </a:t>
            </a:r>
            <a:r>
              <a:rPr lang="da-DK" sz="600" kern="0" dirty="0">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https://www.ncbi.nlm.nih.gov/pmc/articles/PMC8515222/pdf/HESR-56-973.pdf</a:t>
            </a:r>
            <a:r>
              <a:rPr lang="da-DK" sz="600" kern="0" dirty="0">
                <a:latin typeface="Century Gothic"/>
                <a:ea typeface="Century Gothic"/>
                <a:cs typeface="Century Gothic"/>
                <a:sym typeface="Century Gothic"/>
              </a:rPr>
              <a:t> HSR, 2021 </a:t>
            </a:r>
          </a:p>
          <a:p>
            <a:pPr>
              <a:buClr>
                <a:srgbClr val="000000"/>
              </a:buClr>
              <a:defRPr/>
            </a:pPr>
            <a:endParaRPr lang="da-DK" sz="600" kern="0" dirty="0">
              <a:latin typeface="Century Gothic"/>
              <a:ea typeface="Century Gothic"/>
              <a:cs typeface="Century Gothic"/>
              <a:sym typeface="Century Gothic"/>
            </a:endParaRPr>
          </a:p>
          <a:p>
            <a:pPr>
              <a:buClr>
                <a:srgbClr val="000000"/>
              </a:buClr>
              <a:defRPr/>
            </a:pPr>
            <a:r>
              <a:rPr lang="en-US" sz="600" kern="0" dirty="0">
                <a:latin typeface="Century Gothic"/>
                <a:ea typeface="Century Gothic"/>
                <a:cs typeface="Century Gothic"/>
                <a:sym typeface="Century Gothic"/>
              </a:rPr>
              <a:t>.</a:t>
            </a:r>
          </a:p>
        </p:txBody>
      </p:sp>
      <p:sp>
        <p:nvSpPr>
          <p:cNvPr id="2" name="TextBox 1">
            <a:extLst>
              <a:ext uri="{FF2B5EF4-FFF2-40B4-BE49-F238E27FC236}">
                <a16:creationId xmlns:a16="http://schemas.microsoft.com/office/drawing/2014/main" id="{774D9150-C0CD-DC7F-3035-A321F33E3BD8}"/>
              </a:ext>
            </a:extLst>
          </p:cNvPr>
          <p:cNvSpPr txBox="1"/>
          <p:nvPr/>
        </p:nvSpPr>
        <p:spPr>
          <a:xfrm>
            <a:off x="2286000" y="304800"/>
            <a:ext cx="7972054" cy="523220"/>
          </a:xfrm>
          <a:prstGeom prst="rect">
            <a:avLst/>
          </a:prstGeom>
          <a:noFill/>
        </p:spPr>
        <p:txBody>
          <a:bodyPr wrap="none" rtlCol="0">
            <a:spAutoFit/>
          </a:bodyPr>
          <a:lstStyle/>
          <a:p>
            <a:pPr>
              <a:defRPr/>
            </a:pPr>
            <a:r>
              <a:rPr lang="en-US" sz="2800" b="1" dirty="0">
                <a:solidFill>
                  <a:srgbClr val="FFFFFF"/>
                </a:solidFill>
                <a:latin typeface="Arial"/>
              </a:rPr>
              <a:t>The Challenge of Multiple Chronic Conditions</a:t>
            </a:r>
          </a:p>
        </p:txBody>
      </p:sp>
    </p:spTree>
    <p:extLst>
      <p:ext uri="{BB962C8B-B14F-4D97-AF65-F5344CB8AC3E}">
        <p14:creationId xmlns:p14="http://schemas.microsoft.com/office/powerpoint/2010/main" val="408362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D9E1-E7ED-FE76-D944-EE4584E99DAF}"/>
              </a:ext>
            </a:extLst>
          </p:cNvPr>
          <p:cNvSpPr>
            <a:spLocks noGrp="1"/>
          </p:cNvSpPr>
          <p:nvPr>
            <p:ph type="title"/>
          </p:nvPr>
        </p:nvSpPr>
        <p:spPr>
          <a:xfrm>
            <a:off x="228600" y="6417"/>
            <a:ext cx="10896600" cy="1075084"/>
          </a:xfrm>
        </p:spPr>
        <p:txBody>
          <a:bodyPr>
            <a:noAutofit/>
          </a:bodyPr>
          <a:lstStyle/>
          <a:p>
            <a:pPr marL="0" marR="0" algn="l">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AHRQ’s Strategic Plan: Advancing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Health System Transformation to Optimize Health, Functional Status, and Well-being among Older Adults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B6C9B29-FBC5-4CFA-79C9-D006B34CF835}"/>
              </a:ext>
            </a:extLst>
          </p:cNvPr>
          <p:cNvSpPr>
            <a:spLocks noGrp="1"/>
          </p:cNvSpPr>
          <p:nvPr>
            <p:ph idx="1"/>
          </p:nvPr>
        </p:nvSpPr>
        <p:spPr>
          <a:xfrm>
            <a:off x="228600" y="1295400"/>
            <a:ext cx="11658600" cy="5562600"/>
          </a:xfrm>
        </p:spPr>
        <p:txBody>
          <a:bodyPr>
            <a:normAutofit/>
          </a:bodyPr>
          <a:lstStyle/>
          <a:p>
            <a:pPr marL="0" marR="0" indent="0">
              <a:lnSpc>
                <a:spcPct val="107000"/>
              </a:lnSpc>
              <a:spcBef>
                <a:spcPts val="0"/>
              </a:spcBef>
              <a:spcAft>
                <a:spcPts val="800"/>
              </a:spcAft>
              <a:buNone/>
            </a:pPr>
            <a:r>
              <a:rPr lang="en-US" sz="2000" b="1" dirty="0">
                <a:solidFill>
                  <a:schemeClr val="tx2"/>
                </a:solidFill>
                <a:effectLst/>
                <a:latin typeface="+mj-lt"/>
                <a:ea typeface="Calibri" panose="020F0502020204030204" pitchFamily="34" charset="0"/>
                <a:cs typeface="Times New Roman" panose="02020603050405020304" pitchFamily="18" charset="0"/>
              </a:rPr>
              <a:t>Vision: </a:t>
            </a:r>
            <a:r>
              <a:rPr lang="en-US" sz="2000" dirty="0">
                <a:effectLst/>
                <a:latin typeface="+mj-lt"/>
                <a:ea typeface="Calibri" panose="020F0502020204030204" pitchFamily="34" charset="0"/>
                <a:cs typeface="Times New Roman" panose="02020603050405020304" pitchFamily="18" charset="0"/>
              </a:rPr>
              <a:t>All Americans receive high-quality person-centered care based in primary care that optimizes health, functional status, and well-being as they age, and advances health equity.</a:t>
            </a:r>
          </a:p>
          <a:p>
            <a:pPr>
              <a:spcAft>
                <a:spcPts val="600"/>
              </a:spcAft>
            </a:pPr>
            <a:r>
              <a:rPr lang="en-US" sz="2000" dirty="0">
                <a:ea typeface="Calibri" panose="020F0502020204030204" pitchFamily="34" charset="0"/>
                <a:cs typeface="Arial" panose="020B0604020202020204" pitchFamily="34" charset="0"/>
              </a:rPr>
              <a:t>Support health system transformation by </a:t>
            </a:r>
            <a:r>
              <a:rPr lang="en-US" sz="2000" dirty="0">
                <a:solidFill>
                  <a:schemeClr val="tx2"/>
                </a:solidFill>
                <a:ea typeface="Calibri" panose="020F0502020204030204" pitchFamily="34" charset="0"/>
                <a:cs typeface="Arial" panose="020B0604020202020204" pitchFamily="34" charset="0"/>
              </a:rPr>
              <a:t>funding research to develop, implement, evaluate, and scale person-centered models of care</a:t>
            </a:r>
            <a:r>
              <a:rPr lang="en-US" sz="2000" dirty="0">
                <a:ea typeface="Calibri" panose="020F0502020204030204" pitchFamily="34" charset="0"/>
                <a:cs typeface="Arial" panose="020B0604020202020204" pitchFamily="34" charset="0"/>
              </a:rPr>
              <a:t> to optimize physical and mental health, functional status, and well-being among older adults for individuals and populations. </a:t>
            </a:r>
          </a:p>
          <a:p>
            <a:pPr>
              <a:spcAft>
                <a:spcPts val="600"/>
              </a:spcAft>
            </a:pPr>
            <a:r>
              <a:rPr lang="en-US" sz="2000" dirty="0">
                <a:solidFill>
                  <a:schemeClr val="tx2"/>
                </a:solidFill>
              </a:rPr>
              <a:t>Disseminate and implement evidence</a:t>
            </a:r>
            <a:r>
              <a:rPr lang="en-US" sz="2000" dirty="0"/>
              <a:t> to improve health outcomes and experience of care of older adults.</a:t>
            </a:r>
          </a:p>
          <a:p>
            <a:pPr>
              <a:spcAft>
                <a:spcPts val="600"/>
              </a:spcAft>
            </a:pPr>
            <a:r>
              <a:rPr lang="en-US" sz="2000" dirty="0">
                <a:solidFill>
                  <a:schemeClr val="tx2"/>
                </a:solidFill>
              </a:rPr>
              <a:t>Support training and mentoring </a:t>
            </a:r>
            <a:r>
              <a:rPr lang="en-US" sz="2000" dirty="0"/>
              <a:t>of health services researchers with expertise in improving care delivery for older adults.</a:t>
            </a:r>
          </a:p>
          <a:p>
            <a:pPr>
              <a:spcAft>
                <a:spcPts val="600"/>
              </a:spcAft>
            </a:pPr>
            <a:r>
              <a:rPr lang="en-US" sz="2000" dirty="0">
                <a:solidFill>
                  <a:schemeClr val="tx2"/>
                </a:solidFill>
              </a:rPr>
              <a:t>Expand and create synergies across AHRQ’s portfolio </a:t>
            </a:r>
            <a:r>
              <a:rPr lang="en-US" sz="2000" dirty="0"/>
              <a:t>to support health system transformation to improve care quality such that it is timely, equitably distributed, safe, and effective, leading to better health and well-being for older adults and widely communicate that aging is a priority of AHRQ to internal and external audiences.</a:t>
            </a:r>
          </a:p>
          <a:p>
            <a:pPr>
              <a:spcAft>
                <a:spcPts val="600"/>
              </a:spcAft>
            </a:pPr>
            <a:r>
              <a:rPr lang="en-US" sz="2000" dirty="0">
                <a:solidFill>
                  <a:schemeClr val="tx2"/>
                </a:solidFill>
              </a:rPr>
              <a:t>Develop strong federal, health system, public health, and private sector partnerships </a:t>
            </a:r>
            <a:r>
              <a:rPr lang="en-US" sz="2000" dirty="0"/>
              <a:t>to transform health care delivery to meet the needs of an aging population.</a:t>
            </a:r>
          </a:p>
        </p:txBody>
      </p:sp>
      <p:sp>
        <p:nvSpPr>
          <p:cNvPr id="4" name="Slide Number Placeholder 3">
            <a:extLst>
              <a:ext uri="{FF2B5EF4-FFF2-40B4-BE49-F238E27FC236}">
                <a16:creationId xmlns:a16="http://schemas.microsoft.com/office/drawing/2014/main" id="{DDCC63DB-1A66-0497-3DEB-B7FC14F908F4}"/>
              </a:ext>
            </a:extLst>
          </p:cNvPr>
          <p:cNvSpPr>
            <a:spLocks noGrp="1"/>
          </p:cNvSpPr>
          <p:nvPr>
            <p:ph type="sldNum" sz="quarter" idx="10"/>
          </p:nvPr>
        </p:nvSpPr>
        <p:spPr/>
        <p:txBody>
          <a:bodyPr/>
          <a:lstStyle/>
          <a:p>
            <a:fld id="{85F5B7A5-34A7-4AB0-A34F-A4DF2002FA98}" type="slidenum">
              <a:rPr lang="en-US" smtClean="0"/>
              <a:t>14</a:t>
            </a:fld>
            <a:endParaRPr lang="en-US" dirty="0"/>
          </a:p>
        </p:txBody>
      </p:sp>
    </p:spTree>
    <p:extLst>
      <p:ext uri="{BB962C8B-B14F-4D97-AF65-F5344CB8AC3E}">
        <p14:creationId xmlns:p14="http://schemas.microsoft.com/office/powerpoint/2010/main" val="67183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C404-D234-F2AB-F238-1CFEB29C72EF}"/>
              </a:ext>
            </a:extLst>
          </p:cNvPr>
          <p:cNvSpPr>
            <a:spLocks noGrp="1"/>
          </p:cNvSpPr>
          <p:nvPr>
            <p:ph type="title"/>
          </p:nvPr>
        </p:nvSpPr>
        <p:spPr>
          <a:xfrm>
            <a:off x="-76200" y="255368"/>
            <a:ext cx="9753600" cy="617884"/>
          </a:xfrm>
        </p:spPr>
        <p:txBody>
          <a:bodyPr>
            <a:normAutofit fontScale="90000"/>
          </a:bodyPr>
          <a:lstStyle/>
          <a:p>
            <a:r>
              <a:rPr lang="en-US" dirty="0"/>
              <a:t>Health System Transformation and Aging Well</a:t>
            </a:r>
            <a:br>
              <a:rPr lang="en-US" dirty="0"/>
            </a:br>
            <a:r>
              <a:rPr lang="en-US" dirty="0"/>
              <a:t>The “Sweet Spot”</a:t>
            </a:r>
          </a:p>
        </p:txBody>
      </p:sp>
      <p:sp>
        <p:nvSpPr>
          <p:cNvPr id="3" name="Slide Number Placeholder 2">
            <a:extLst>
              <a:ext uri="{FF2B5EF4-FFF2-40B4-BE49-F238E27FC236}">
                <a16:creationId xmlns:a16="http://schemas.microsoft.com/office/drawing/2014/main" id="{0A512A00-3567-A957-A8F3-202F89DE88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5B7A5-34A7-4AB0-A34F-A4DF2002FA9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7" name="Picture 6" descr="Diagram, venn diagram&#10;&#10;Description automatically generated">
            <a:extLst>
              <a:ext uri="{FF2B5EF4-FFF2-40B4-BE49-F238E27FC236}">
                <a16:creationId xmlns:a16="http://schemas.microsoft.com/office/drawing/2014/main" id="{80D27AB2-C165-EB00-3C34-155B020DD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628" y="1254704"/>
            <a:ext cx="7645772" cy="5908096"/>
          </a:xfrm>
          <a:prstGeom prst="rect">
            <a:avLst/>
          </a:prstGeom>
        </p:spPr>
      </p:pic>
    </p:spTree>
    <p:extLst>
      <p:ext uri="{BB962C8B-B14F-4D97-AF65-F5344CB8AC3E}">
        <p14:creationId xmlns:p14="http://schemas.microsoft.com/office/powerpoint/2010/main" val="271135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814-9891-7073-33F2-11072754164D}"/>
              </a:ext>
            </a:extLst>
          </p:cNvPr>
          <p:cNvSpPr>
            <a:spLocks noGrp="1"/>
          </p:cNvSpPr>
          <p:nvPr>
            <p:ph type="title"/>
          </p:nvPr>
        </p:nvSpPr>
        <p:spPr>
          <a:xfrm>
            <a:off x="0" y="304800"/>
            <a:ext cx="10744200" cy="617884"/>
          </a:xfrm>
        </p:spPr>
        <p:txBody>
          <a:bodyPr>
            <a:normAutofit fontScale="90000"/>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NEW: Special Emphasis Notice (SEN) </a:t>
            </a:r>
            <a:br>
              <a:rPr lang="en-US" dirty="0">
                <a:latin typeface="Calibri" panose="020F0502020204030204" pitchFamily="34" charset="0"/>
                <a:ea typeface="Times New Roman" panose="02020603050405020304" pitchFamily="18" charset="0"/>
                <a:cs typeface="Times New Roman" panose="02020603050405020304" pitchFamily="18" charset="0"/>
              </a:rPr>
            </a:br>
            <a:r>
              <a:rPr lang="en-US" dirty="0">
                <a:latin typeface="Calibri" panose="020F0502020204030204" pitchFamily="34" charset="0"/>
                <a:ea typeface="Times New Roman" panose="02020603050405020304" pitchFamily="18" charset="0"/>
                <a:cs typeface="Times New Roman" panose="02020603050405020304" pitchFamily="18" charset="0"/>
              </a:rPr>
              <a:t>Improving Care </a:t>
            </a:r>
            <a:r>
              <a:rPr lang="en-US">
                <a:latin typeface="Calibri" panose="020F0502020204030204" pitchFamily="34" charset="0"/>
                <a:ea typeface="Times New Roman" panose="02020603050405020304" pitchFamily="18" charset="0"/>
                <a:cs typeface="Times New Roman" panose="02020603050405020304" pitchFamily="18" charset="0"/>
              </a:rPr>
              <a:t>for Older Adults</a:t>
            </a:r>
            <a:endParaRPr lang="en-US" dirty="0"/>
          </a:p>
        </p:txBody>
      </p:sp>
      <p:sp>
        <p:nvSpPr>
          <p:cNvPr id="3" name="Content Placeholder 2">
            <a:extLst>
              <a:ext uri="{FF2B5EF4-FFF2-40B4-BE49-F238E27FC236}">
                <a16:creationId xmlns:a16="http://schemas.microsoft.com/office/drawing/2014/main" id="{A8D85F39-4255-580F-7AD0-F7F07C7D8CC5}"/>
              </a:ext>
            </a:extLst>
          </p:cNvPr>
          <p:cNvSpPr>
            <a:spLocks noGrp="1"/>
          </p:cNvSpPr>
          <p:nvPr>
            <p:ph idx="1"/>
          </p:nvPr>
        </p:nvSpPr>
        <p:spPr>
          <a:xfrm>
            <a:off x="609600" y="1447800"/>
            <a:ext cx="10972800" cy="5029200"/>
          </a:xfrm>
        </p:spPr>
        <p:txBody>
          <a:bodyPr>
            <a:normAutofit lnSpcReduction="10000"/>
          </a:bodyPr>
          <a:lstStyle/>
          <a:p>
            <a:pPr marL="0" marR="0" indent="0">
              <a:spcBef>
                <a:spcPts val="0"/>
              </a:spcBef>
              <a:spcAft>
                <a:spcPts val="0"/>
              </a:spcAft>
              <a:buNone/>
            </a:pPr>
            <a:r>
              <a:rPr lang="en-US" sz="2600" dirty="0">
                <a:effectLst/>
                <a:ea typeface="Times New Roman" panose="02020603050405020304" pitchFamily="18" charset="0"/>
                <a:cs typeface="Times New Roman" panose="02020603050405020304" pitchFamily="18" charset="0"/>
              </a:rPr>
              <a:t>Health Services Research to Improve Care Delivery, Access, Quality, Equity, and Health Outcomes for Older Adults” </a:t>
            </a:r>
            <a:r>
              <a:rPr lang="en-US" sz="2600" u="sng" dirty="0">
                <a:solidFill>
                  <a:srgbClr val="000000"/>
                </a:solidFill>
                <a:effectLst/>
                <a:ea typeface="Times New Roman" panose="02020603050405020304" pitchFamily="18" charset="0"/>
                <a:cs typeface="Times New Roman" panose="02020603050405020304" pitchFamily="18" charset="0"/>
                <a:hlinkClick r:id="rId2"/>
              </a:rPr>
              <a:t>https://grants.nih.gov/grants/guide/notice-files/NOT-HS-24-013.html</a:t>
            </a:r>
            <a:endParaRPr lang="en-US" sz="2600" u="sng" dirty="0">
              <a:solidFill>
                <a:srgbClr val="000000"/>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600" dirty="0">
              <a:effectLst/>
              <a:ea typeface="Times New Roman" panose="02020603050405020304" pitchFamily="18" charset="0"/>
              <a:cs typeface="Times New Roman" panose="02020603050405020304" pitchFamily="18" charset="0"/>
            </a:endParaRPr>
          </a:p>
          <a:p>
            <a:r>
              <a:rPr lang="en-US" sz="2200" b="0" i="0" dirty="0">
                <a:solidFill>
                  <a:srgbClr val="333333"/>
                </a:solidFill>
                <a:effectLst/>
                <a:latin typeface="Helvetica Neue"/>
              </a:rPr>
              <a:t>This SEN conveys AHRQ’s interest in supporting health services research to conduct research that will address questions related to the development, implementation, evaluation, and scale of person-centered models of care to optimize physical and mental health, functional status, and the well-being among older adults. This SEN builds on AHRQ’s prior work, including the </a:t>
            </a:r>
            <a:r>
              <a:rPr lang="en-US" sz="2200" b="0" i="1" u="sng" dirty="0">
                <a:solidFill>
                  <a:srgbClr val="2A6496"/>
                </a:solidFill>
                <a:effectLst/>
                <a:latin typeface="Helvetica Neue"/>
                <a:hlinkClick r:id="rId3"/>
              </a:rPr>
              <a:t>Optimizing Health and Function as We Age Roundtable Report </a:t>
            </a:r>
            <a:r>
              <a:rPr lang="en-US" sz="2200" b="0" i="0" dirty="0">
                <a:solidFill>
                  <a:srgbClr val="333333"/>
                </a:solidFill>
                <a:effectLst/>
                <a:latin typeface="Helvetica Neue"/>
              </a:rPr>
              <a:t>, </a:t>
            </a:r>
            <a:r>
              <a:rPr lang="en-US" sz="2200" b="0" i="0" u="none" strike="noStrike" dirty="0">
                <a:solidFill>
                  <a:srgbClr val="428BCA"/>
                </a:solidFill>
                <a:effectLst/>
                <a:latin typeface="Helvetica Neue"/>
                <a:hlinkClick r:id="rId4"/>
              </a:rPr>
              <a:t>Research Agenda for Transforming Care for People with  Multiple Chronic Conditions</a:t>
            </a:r>
            <a:r>
              <a:rPr lang="en-US" sz="2200" b="0" i="0" dirty="0">
                <a:solidFill>
                  <a:srgbClr val="333333"/>
                </a:solidFill>
                <a:effectLst/>
                <a:latin typeface="Helvetica Neue"/>
              </a:rPr>
              <a:t>,  and the</a:t>
            </a:r>
            <a:r>
              <a:rPr lang="en-US" sz="2200" b="0" i="1" dirty="0">
                <a:solidFill>
                  <a:srgbClr val="333333"/>
                </a:solidFill>
                <a:effectLst/>
                <a:latin typeface="Helvetica Neue"/>
              </a:rPr>
              <a:t> </a:t>
            </a:r>
            <a:r>
              <a:rPr lang="en-US" sz="2200" b="0" i="0" u="none" strike="noStrike" dirty="0">
                <a:solidFill>
                  <a:srgbClr val="428BCA"/>
                </a:solidFill>
                <a:effectLst/>
                <a:latin typeface="Helvetica Neue"/>
                <a:hlinkClick r:id="rId5"/>
              </a:rPr>
              <a:t>Multiple Chronic Conditions e-careplan</a:t>
            </a:r>
            <a:r>
              <a:rPr lang="en-US" sz="2200" b="0" i="0" dirty="0">
                <a:solidFill>
                  <a:srgbClr val="333333"/>
                </a:solidFill>
                <a:effectLst/>
                <a:latin typeface="Helvetica Neue"/>
              </a:rPr>
              <a:t>. It also supports AHRQ’s ongoing commitment to the inclusion of priority populations in health services research (</a:t>
            </a:r>
            <a:r>
              <a:rPr lang="en-US" sz="2200" b="0" i="0" u="none" strike="noStrike" dirty="0">
                <a:solidFill>
                  <a:srgbClr val="428BCA"/>
                </a:solidFill>
                <a:effectLst/>
                <a:latin typeface="Helvetica Neue"/>
                <a:hlinkClick r:id="rId6"/>
              </a:rPr>
              <a:t>About Priority Populations | Agency for Healthcare Research and Quality (ahrq.gov)</a:t>
            </a:r>
            <a:r>
              <a:rPr lang="en-US" sz="2200" b="0" i="0" dirty="0">
                <a:solidFill>
                  <a:srgbClr val="333333"/>
                </a:solidFill>
                <a:effectLst/>
                <a:latin typeface="Helvetica Neue"/>
              </a:rPr>
              <a:t>.</a:t>
            </a:r>
            <a:endParaRPr lang="en-US" sz="2200" dirty="0"/>
          </a:p>
        </p:txBody>
      </p:sp>
      <p:sp>
        <p:nvSpPr>
          <p:cNvPr id="4" name="Slide Number Placeholder 3">
            <a:extLst>
              <a:ext uri="{FF2B5EF4-FFF2-40B4-BE49-F238E27FC236}">
                <a16:creationId xmlns:a16="http://schemas.microsoft.com/office/drawing/2014/main" id="{1CF51FB0-3652-BB5D-7AE7-8523DEFC1F62}"/>
              </a:ext>
            </a:extLst>
          </p:cNvPr>
          <p:cNvSpPr>
            <a:spLocks noGrp="1"/>
          </p:cNvSpPr>
          <p:nvPr>
            <p:ph type="sldNum" sz="quarter" idx="10"/>
          </p:nvPr>
        </p:nvSpPr>
        <p:spPr/>
        <p:txBody>
          <a:bodyPr/>
          <a:lstStyle/>
          <a:p>
            <a:fld id="{85F5B7A5-34A7-4AB0-A34F-A4DF2002FA98}" type="slidenum">
              <a:rPr lang="en-US" smtClean="0"/>
              <a:t>16</a:t>
            </a:fld>
            <a:endParaRPr lang="en-US" dirty="0"/>
          </a:p>
        </p:txBody>
      </p:sp>
    </p:spTree>
    <p:extLst>
      <p:ext uri="{BB962C8B-B14F-4D97-AF65-F5344CB8AC3E}">
        <p14:creationId xmlns:p14="http://schemas.microsoft.com/office/powerpoint/2010/main" val="1719280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53D9-D36A-3A64-47DC-A1EBEB0C1058}"/>
              </a:ext>
            </a:extLst>
          </p:cNvPr>
          <p:cNvSpPr>
            <a:spLocks noGrp="1"/>
          </p:cNvSpPr>
          <p:nvPr>
            <p:ph type="title"/>
          </p:nvPr>
        </p:nvSpPr>
        <p:spPr>
          <a:xfrm>
            <a:off x="1600200" y="304800"/>
            <a:ext cx="8458200" cy="617884"/>
          </a:xfrm>
        </p:spPr>
        <p:txBody>
          <a:bodyPr>
            <a:normAutofit fontScale="90000"/>
          </a:bodyPr>
          <a:lstStyle/>
          <a:p>
            <a:r>
              <a:rPr lang="en-US" dirty="0"/>
              <a:t>Person-Centered Care Planning Initiative</a:t>
            </a:r>
          </a:p>
        </p:txBody>
      </p:sp>
      <p:sp>
        <p:nvSpPr>
          <p:cNvPr id="3" name="Content Placeholder 2">
            <a:extLst>
              <a:ext uri="{FF2B5EF4-FFF2-40B4-BE49-F238E27FC236}">
                <a16:creationId xmlns:a16="http://schemas.microsoft.com/office/drawing/2014/main" id="{51AFA772-5B40-A045-9FD1-62CACE3C40CB}"/>
              </a:ext>
            </a:extLst>
          </p:cNvPr>
          <p:cNvSpPr>
            <a:spLocks noGrp="1"/>
          </p:cNvSpPr>
          <p:nvPr>
            <p:ph idx="1"/>
          </p:nvPr>
        </p:nvSpPr>
        <p:spPr>
          <a:xfrm>
            <a:off x="990600" y="1376536"/>
            <a:ext cx="9220200" cy="5176664"/>
          </a:xfrm>
        </p:spPr>
        <p:txBody>
          <a:bodyPr>
            <a:normAutofit/>
          </a:bodyPr>
          <a:lstStyle/>
          <a:p>
            <a:pPr marL="0" indent="0">
              <a:lnSpc>
                <a:spcPct val="115000"/>
              </a:lnSpc>
              <a:spcBef>
                <a:spcPts val="0"/>
              </a:spcBef>
              <a:buNone/>
            </a:pPr>
            <a:r>
              <a:rPr lang="en-US" sz="1800" b="1" dirty="0">
                <a:latin typeface="Arial" panose="020B0604020202020204" pitchFamily="34" charset="0"/>
                <a:ea typeface="Calibri" panose="020F0502020204030204" pitchFamily="34" charset="0"/>
                <a:cs typeface="Times New Roman" panose="02020603050405020304" pitchFamily="18" charset="0"/>
              </a:rPr>
              <a:t>Partner Engagement and Learning Community</a:t>
            </a:r>
          </a:p>
          <a:p>
            <a:pPr>
              <a:lnSpc>
                <a:spcPct val="115000"/>
              </a:lnSpc>
              <a:spcBef>
                <a:spcPts val="0"/>
              </a:spcBef>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Gather knowledge about the current state of person-centered care planning </a:t>
            </a:r>
            <a:r>
              <a:rPr lang="en-US" sz="1800" dirty="0">
                <a:latin typeface="Arial" panose="020B0604020202020204" pitchFamily="34" charset="0"/>
                <a:ea typeface="Calibri" panose="020F0502020204030204" pitchFamily="34" charset="0"/>
                <a:cs typeface="Times New Roman" panose="02020603050405020304" pitchFamily="18" charset="0"/>
              </a:rPr>
              <a:t>in practice, including person-centered care planning models in use across diverse health systems, practices, and settings; scale of existing models; implementation barriers and facilitators; and feasible solutions to implementation barriers;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Identify innovative, feasible models </a:t>
            </a:r>
            <a:r>
              <a:rPr lang="en-US" sz="1800" dirty="0">
                <a:latin typeface="Arial" panose="020B0604020202020204" pitchFamily="34" charset="0"/>
                <a:ea typeface="Calibri" panose="020F0502020204030204" pitchFamily="34" charset="0"/>
                <a:cs typeface="Times New Roman" panose="02020603050405020304" pitchFamily="18" charset="0"/>
              </a:rPr>
              <a:t>of person-centered care planning that hold promise for further development, testing, dissemination, and implementation;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Identify innovative digital solutions </a:t>
            </a:r>
            <a:r>
              <a:rPr lang="en-US" sz="1800" dirty="0">
                <a:latin typeface="Arial" panose="020B0604020202020204" pitchFamily="34" charset="0"/>
                <a:ea typeface="Calibri" panose="020F0502020204030204" pitchFamily="34" charset="0"/>
                <a:cs typeface="Times New Roman" panose="02020603050405020304" pitchFamily="18" charset="0"/>
              </a:rPr>
              <a:t>that have been leveraged as tools to support and facilitate the success of implementing person centered care planning in practice;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Identify key organizational, policy, payment, technology, cost, and resource requirements </a:t>
            </a:r>
            <a:r>
              <a:rPr lang="en-US" sz="1800" dirty="0">
                <a:latin typeface="Arial" panose="020B0604020202020204" pitchFamily="34" charset="0"/>
                <a:ea typeface="Calibri" panose="020F0502020204030204" pitchFamily="34" charset="0"/>
                <a:cs typeface="Times New Roman" panose="02020603050405020304" pitchFamily="18" charset="0"/>
              </a:rPr>
              <a:t>for implementing person-centered care planning across diverse health systems, practices, and settings; and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Identify key research priorities, strategies, recommendations, and next steps to advance AHRQ’s mission </a:t>
            </a:r>
            <a:r>
              <a:rPr lang="en-US" sz="1800" dirty="0">
                <a:latin typeface="Arial" panose="020B0604020202020204" pitchFamily="34" charset="0"/>
                <a:ea typeface="Calibri" panose="020F0502020204030204" pitchFamily="34" charset="0"/>
                <a:cs typeface="Times New Roman" panose="02020603050405020304" pitchFamily="18" charset="0"/>
              </a:rPr>
              <a:t>of disseminating and implementing person-centered care planning as routine and integral  practice in the care of persons with MCC.</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3A7D897-F441-FDD5-A63D-16330310A5C3}"/>
              </a:ext>
            </a:extLst>
          </p:cNvPr>
          <p:cNvSpPr>
            <a:spLocks noGrp="1"/>
          </p:cNvSpPr>
          <p:nvPr>
            <p:ph type="sldNum" sz="quarter" idx="10"/>
          </p:nvPr>
        </p:nvSpPr>
        <p:spPr/>
        <p:txBody>
          <a:bodyPr/>
          <a:lstStyle/>
          <a:p>
            <a:fld id="{85F5B7A5-34A7-4AB0-A34F-A4DF2002FA98}" type="slidenum">
              <a:rPr lang="en-US" smtClean="0"/>
              <a:t>17</a:t>
            </a:fld>
            <a:endParaRPr lang="en-US" dirty="0"/>
          </a:p>
        </p:txBody>
      </p:sp>
    </p:spTree>
    <p:extLst>
      <p:ext uri="{BB962C8B-B14F-4D97-AF65-F5344CB8AC3E}">
        <p14:creationId xmlns:p14="http://schemas.microsoft.com/office/powerpoint/2010/main" val="2942468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ED96-2226-2464-0417-46B3D256D0AC}"/>
              </a:ext>
            </a:extLst>
          </p:cNvPr>
          <p:cNvSpPr>
            <a:spLocks noGrp="1"/>
          </p:cNvSpPr>
          <p:nvPr>
            <p:ph type="title"/>
          </p:nvPr>
        </p:nvSpPr>
        <p:spPr>
          <a:xfrm>
            <a:off x="762000" y="304800"/>
            <a:ext cx="9753600" cy="617884"/>
          </a:xfrm>
        </p:spPr>
        <p:txBody>
          <a:bodyPr>
            <a:normAutofit fontScale="90000"/>
          </a:bodyPr>
          <a:lstStyle/>
          <a:p>
            <a:r>
              <a:rPr lang="en-US" dirty="0"/>
              <a:t>Alignment with Department and</a:t>
            </a:r>
            <a:br>
              <a:rPr lang="en-US" dirty="0"/>
            </a:br>
            <a:r>
              <a:rPr lang="en-US" dirty="0"/>
              <a:t> Administration Priorities</a:t>
            </a:r>
          </a:p>
        </p:txBody>
      </p:sp>
      <p:sp>
        <p:nvSpPr>
          <p:cNvPr id="3" name="Content Placeholder 2">
            <a:extLst>
              <a:ext uri="{FF2B5EF4-FFF2-40B4-BE49-F238E27FC236}">
                <a16:creationId xmlns:a16="http://schemas.microsoft.com/office/drawing/2014/main" id="{F26E2437-0AD5-F369-5356-22B8EEED2335}"/>
              </a:ext>
            </a:extLst>
          </p:cNvPr>
          <p:cNvSpPr>
            <a:spLocks noGrp="1"/>
          </p:cNvSpPr>
          <p:nvPr>
            <p:ph idx="1"/>
          </p:nvPr>
        </p:nvSpPr>
        <p:spPr/>
        <p:txBody>
          <a:bodyPr/>
          <a:lstStyle/>
          <a:p>
            <a:r>
              <a:rPr lang="en-US" sz="1800" b="1" dirty="0">
                <a:solidFill>
                  <a:srgbClr val="212121"/>
                </a:solidFill>
                <a:effectLst/>
                <a:ea typeface="Times New Roman" panose="02020603050405020304" pitchFamily="18" charset="0"/>
                <a:cs typeface="Calibri" panose="020F0502020204030204" pitchFamily="34" charset="0"/>
              </a:rPr>
              <a:t>The U.S. Playbook to Address Social Determinants of Health</a:t>
            </a:r>
            <a:r>
              <a:rPr lang="en-US" sz="1800" dirty="0">
                <a:solidFill>
                  <a:srgbClr val="212121"/>
                </a:solidFill>
                <a:effectLst/>
                <a:ea typeface="Times New Roman" panose="02020603050405020304" pitchFamily="18" charset="0"/>
                <a:cs typeface="Times New Roman" panose="02020603050405020304" pitchFamily="18" charset="0"/>
              </a:rPr>
              <a:t> </a:t>
            </a:r>
          </a:p>
          <a:p>
            <a:pPr marL="0" indent="0">
              <a:buNone/>
            </a:pPr>
            <a:r>
              <a:rPr lang="en-US" sz="1800" u="sng" dirty="0">
                <a:solidFill>
                  <a:srgbClr val="000000"/>
                </a:solidFill>
                <a:effectLst/>
                <a:ea typeface="Times New Roman" panose="02020603050405020304" pitchFamily="18" charset="0"/>
                <a:cs typeface="Calibri" panose="020F0502020204030204" pitchFamily="34" charset="0"/>
                <a:hlinkClick r:id="rId3"/>
              </a:rPr>
              <a:t>https://www.whitehouse.gov/wp-content/uploads/2023/11/SDOH-Playbook-4.pdf</a:t>
            </a:r>
            <a:endParaRPr lang="en-US" sz="1800" u="sng" dirty="0">
              <a:solidFill>
                <a:srgbClr val="000000"/>
              </a:solidFill>
              <a:effectLst/>
              <a:ea typeface="Times New Roman" panose="02020603050405020304" pitchFamily="18" charset="0"/>
              <a:cs typeface="Calibri" panose="020F0502020204030204" pitchFamily="34" charset="0"/>
            </a:endParaRPr>
          </a:p>
          <a:p>
            <a:pPr marL="0" indent="0">
              <a:buNone/>
            </a:pPr>
            <a:endParaRPr lang="en-US" sz="1800" u="sng" dirty="0">
              <a:solidFill>
                <a:srgbClr val="000000"/>
              </a:solidFill>
              <a:effectLst/>
              <a:ea typeface="Times New Roman" panose="02020603050405020304" pitchFamily="18" charset="0"/>
              <a:cs typeface="Calibri" panose="020F0502020204030204" pitchFamily="34" charset="0"/>
            </a:endParaRPr>
          </a:p>
          <a:p>
            <a:pPr marL="0" marR="0">
              <a:spcBef>
                <a:spcPts val="0"/>
              </a:spcBef>
              <a:spcAft>
                <a:spcPts val="0"/>
              </a:spcAft>
            </a:pPr>
            <a:r>
              <a:rPr lang="en-US" sz="1800" b="1" dirty="0">
                <a:effectLst/>
                <a:ea typeface="Times New Roman" panose="02020603050405020304" pitchFamily="18" charset="0"/>
                <a:cs typeface="Calibri" panose="020F0502020204030204" pitchFamily="34" charset="0"/>
              </a:rPr>
              <a:t>Improving Health And Well-Being Through Community Care Hubs </a:t>
            </a:r>
            <a:r>
              <a:rPr lang="en-US" sz="1800" u="sng" dirty="0">
                <a:solidFill>
                  <a:srgbClr val="000000"/>
                </a:solidFill>
                <a:effectLst/>
                <a:ea typeface="Times New Roman" panose="02020603050405020304" pitchFamily="18" charset="0"/>
                <a:cs typeface="Calibri" panose="020F0502020204030204" pitchFamily="34" charset="0"/>
                <a:hlinkClick r:id="rId4"/>
              </a:rPr>
              <a:t>https://www.healthaffairs.org/content/forefront/improving-health-and-well-being-through-community-care-hubs</a:t>
            </a:r>
            <a:endParaRPr lang="en-US" sz="1800" dirty="0">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u="none" strike="noStrike" dirty="0">
                <a:solidFill>
                  <a:srgbClr val="000000"/>
                </a:solidFill>
                <a:effectLst/>
                <a:ea typeface="Times New Roman" panose="02020603050405020304" pitchFamily="18" charset="0"/>
                <a:cs typeface="Times New Roman" panose="02020603050405020304" pitchFamily="18" charset="0"/>
              </a:rPr>
              <a:t> </a:t>
            </a:r>
            <a:endParaRPr lang="en-US" sz="18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ea typeface="Times New Roman" panose="02020603050405020304" pitchFamily="18" charset="0"/>
                <a:cs typeface="Calibri" panose="020F0502020204030204" pitchFamily="34" charset="0"/>
              </a:rPr>
              <a:t>HHS Call to Action</a:t>
            </a:r>
            <a:r>
              <a:rPr lang="en-US" sz="1800" dirty="0">
                <a:effectLst/>
                <a:ea typeface="Times New Roman" panose="02020603050405020304" pitchFamily="18" charset="0"/>
                <a:cs typeface="Calibri" panose="020F0502020204030204" pitchFamily="34" charset="0"/>
              </a:rPr>
              <a:t> </a:t>
            </a:r>
            <a:r>
              <a:rPr lang="en-US" sz="1800" b="1" dirty="0">
                <a:effectLst/>
                <a:ea typeface="Times New Roman" panose="02020603050405020304" pitchFamily="18" charset="0"/>
                <a:cs typeface="Calibri" panose="020F0502020204030204" pitchFamily="34" charset="0"/>
              </a:rPr>
              <a:t>Addressing Health-Related Social Needs in Communities Across the Nation </a:t>
            </a:r>
            <a:r>
              <a:rPr lang="en-US" sz="1800" u="sng" dirty="0">
                <a:solidFill>
                  <a:srgbClr val="000000"/>
                </a:solidFill>
                <a:effectLst/>
                <a:ea typeface="Times New Roman" panose="02020603050405020304" pitchFamily="18" charset="0"/>
                <a:cs typeface="Calibri" panose="020F0502020204030204" pitchFamily="34" charset="0"/>
                <a:hlinkClick r:id="rId5"/>
              </a:rPr>
              <a:t>https://aspe.hhs.gov/sites/default/files/documents/3e2f6140d0087435cc6832bf8cf32618/hhs-call-to-action-health-related-social-needs.pdf</a:t>
            </a:r>
            <a:r>
              <a:rPr lang="en-US" sz="1800" dirty="0">
                <a:effectLst/>
                <a:ea typeface="Times New Roman" panose="02020603050405020304" pitchFamily="18" charset="0"/>
                <a:cs typeface="Times New Roman" panose="02020603050405020304" pitchFamily="18" charset="0"/>
              </a:rPr>
              <a:t> </a:t>
            </a:r>
          </a:p>
          <a:p>
            <a:pPr marL="0" marR="0" indent="0">
              <a:spcBef>
                <a:spcPts val="0"/>
              </a:spcBef>
              <a:spcAft>
                <a:spcPts val="0"/>
              </a:spcAft>
              <a:buNone/>
            </a:pPr>
            <a:endParaRPr lang="en-US" sz="1800" b="1"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u="none" strike="noStrike" dirty="0">
                <a:solidFill>
                  <a:srgbClr val="000000"/>
                </a:solidFill>
                <a:effectLst/>
                <a:ea typeface="Times New Roman" panose="02020603050405020304" pitchFamily="18" charset="0"/>
                <a:cs typeface="Times New Roman" panose="02020603050405020304" pitchFamily="18" charset="0"/>
              </a:rPr>
              <a:t>Report to Congress - Aging in the United States: A Strategic Framework for a National Plan on Aging</a:t>
            </a:r>
          </a:p>
          <a:p>
            <a:pPr marL="0" indent="0">
              <a:spcBef>
                <a:spcPts val="0"/>
              </a:spcBef>
              <a:buNone/>
            </a:pPr>
            <a:r>
              <a:rPr lang="en-US" sz="1800" u="sng" dirty="0">
                <a:solidFill>
                  <a:srgbClr val="0000FF"/>
                </a:solidFill>
                <a:effectLst/>
                <a:ea typeface="Times New Roman" panose="02020603050405020304" pitchFamily="18" charset="0"/>
                <a:hlinkClick r:id="rId6"/>
              </a:rPr>
              <a:t>https://acl.gov/sites/default/files/ICC-Aging/StrategicFramework-NationalPlanOnAging-2024.pdf</a:t>
            </a:r>
            <a:endParaRPr lang="en-US" sz="1800" dirty="0">
              <a:effectLst/>
              <a:ea typeface="Calibri" panose="020F0502020204030204" pitchFamily="34" charset="0"/>
            </a:endParaRPr>
          </a:p>
          <a:p>
            <a:pPr marL="0" marR="0" indent="0">
              <a:spcBef>
                <a:spcPts val="0"/>
              </a:spcBef>
              <a:spcAft>
                <a:spcPts val="0"/>
              </a:spcAft>
              <a:buNone/>
            </a:pPr>
            <a:r>
              <a:rPr lang="en-US" sz="1800" b="1" dirty="0">
                <a:solidFill>
                  <a:srgbClr val="000000"/>
                </a:solidFill>
                <a:ea typeface="Times New Roman" panose="02020603050405020304" pitchFamily="18" charset="0"/>
                <a:cs typeface="Times New Roman" panose="02020603050405020304" pitchFamily="18" charset="0"/>
              </a:rPr>
              <a:t>	</a:t>
            </a:r>
            <a:endParaRPr lang="en-US" sz="1800" b="1" dirty="0">
              <a:effectLst/>
              <a:ea typeface="Times New Roman" panose="02020603050405020304" pitchFamily="18" charset="0"/>
              <a:cs typeface="Times New Roman" panose="02020603050405020304" pitchFamily="18" charset="0"/>
            </a:endParaRPr>
          </a:p>
          <a:p>
            <a:endParaRPr lang="en-US" sz="1800" dirty="0">
              <a:effectLst/>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5E334E7-F3DF-69F4-FAD9-8BFBA7FE0EA3}"/>
              </a:ext>
            </a:extLst>
          </p:cNvPr>
          <p:cNvSpPr>
            <a:spLocks noGrp="1"/>
          </p:cNvSpPr>
          <p:nvPr>
            <p:ph type="sldNum" sz="quarter" idx="10"/>
          </p:nvPr>
        </p:nvSpPr>
        <p:spPr/>
        <p:txBody>
          <a:bodyPr/>
          <a:lstStyle/>
          <a:p>
            <a:fld id="{85F5B7A5-34A7-4AB0-A34F-A4DF2002FA98}" type="slidenum">
              <a:rPr lang="en-US" smtClean="0"/>
              <a:t>18</a:t>
            </a:fld>
            <a:endParaRPr lang="en-US" dirty="0"/>
          </a:p>
        </p:txBody>
      </p:sp>
    </p:spTree>
    <p:extLst>
      <p:ext uri="{BB962C8B-B14F-4D97-AF65-F5344CB8AC3E}">
        <p14:creationId xmlns:p14="http://schemas.microsoft.com/office/powerpoint/2010/main" val="279695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ac5ba4840e_0_16"/>
          <p:cNvSpPr txBox="1">
            <a:spLocks noGrp="1"/>
          </p:cNvSpPr>
          <p:nvPr>
            <p:ph type="title"/>
          </p:nvPr>
        </p:nvSpPr>
        <p:spPr>
          <a:xfrm>
            <a:off x="1518800" y="182867"/>
            <a:ext cx="9154400" cy="914400"/>
          </a:xfrm>
          <a:prstGeom prst="rect">
            <a:avLst/>
          </a:prstGeom>
          <a:noFill/>
          <a:ln>
            <a:noFill/>
          </a:ln>
        </p:spPr>
        <p:txBody>
          <a:bodyPr spcFirstLastPara="1" vert="horz" wrap="square" lIns="91433" tIns="45700" rIns="91433" bIns="45700" rtlCol="0" anchor="ctr" anchorCtr="0">
            <a:normAutofit fontScale="90000"/>
          </a:bodyPr>
          <a:lstStyle/>
          <a:p>
            <a:pPr>
              <a:lnSpc>
                <a:spcPct val="90000"/>
              </a:lnSpc>
              <a:spcBef>
                <a:spcPts val="0"/>
              </a:spcBef>
              <a:buSzPct val="111111"/>
            </a:pPr>
            <a:r>
              <a:rPr lang="en-US" dirty="0"/>
              <a:t>AHRQ/NIDDK eCare Plan for Multiple Chronic Conditions (MCC) Project</a:t>
            </a:r>
            <a:endParaRPr dirty="0"/>
          </a:p>
        </p:txBody>
      </p:sp>
      <p:sp>
        <p:nvSpPr>
          <p:cNvPr id="179" name="Google Shape;179;g2ac5ba4840e_0_16"/>
          <p:cNvSpPr txBox="1">
            <a:spLocks noGrp="1"/>
          </p:cNvSpPr>
          <p:nvPr>
            <p:ph type="body" idx="1"/>
          </p:nvPr>
        </p:nvSpPr>
        <p:spPr>
          <a:xfrm>
            <a:off x="609600" y="1554481"/>
            <a:ext cx="10972800" cy="4526000"/>
          </a:xfrm>
          <a:prstGeom prst="rect">
            <a:avLst/>
          </a:prstGeom>
          <a:noFill/>
          <a:ln>
            <a:noFill/>
          </a:ln>
        </p:spPr>
        <p:txBody>
          <a:bodyPr spcFirstLastPara="1" vert="horz" wrap="square" lIns="91433" tIns="45700" rIns="91433" bIns="45700" rtlCol="0" anchor="t" anchorCtr="0">
            <a:noAutofit/>
          </a:bodyPr>
          <a:lstStyle/>
          <a:p>
            <a:pPr marL="0" indent="0">
              <a:spcBef>
                <a:spcPts val="533"/>
              </a:spcBef>
              <a:buSzPts val="2100"/>
              <a:buNone/>
            </a:pPr>
            <a:r>
              <a:rPr lang="en-US" sz="2400" dirty="0"/>
              <a:t>Build capacity for pragmatic, patient-centered outcomes research (</a:t>
            </a:r>
            <a:r>
              <a:rPr lang="en-US" sz="2400" dirty="0" err="1"/>
              <a:t>PCOR</a:t>
            </a:r>
            <a:r>
              <a:rPr lang="en-US" sz="2400" dirty="0"/>
              <a:t>) by developing an </a:t>
            </a:r>
            <a:r>
              <a:rPr lang="en-US" sz="2400" b="1" dirty="0"/>
              <a:t>interoperable electronic care plan </a:t>
            </a:r>
            <a:r>
              <a:rPr lang="en-US" sz="2400" dirty="0"/>
              <a:t>to facilitate </a:t>
            </a:r>
            <a:r>
              <a:rPr lang="en-US" sz="2400" b="1" dirty="0"/>
              <a:t>aggregation and sharing of critical patient-centered data</a:t>
            </a:r>
            <a:r>
              <a:rPr lang="en-US" sz="2400" dirty="0"/>
              <a:t> across </a:t>
            </a:r>
            <a:r>
              <a:rPr lang="en-US" sz="2400" b="1" dirty="0"/>
              <a:t>home-</a:t>
            </a:r>
            <a:r>
              <a:rPr lang="en-US" sz="2400" dirty="0"/>
              <a:t>, </a:t>
            </a:r>
            <a:r>
              <a:rPr lang="en-US" sz="2400" b="1" dirty="0"/>
              <a:t>community-</a:t>
            </a:r>
            <a:r>
              <a:rPr lang="en-US" sz="2400" dirty="0"/>
              <a:t>, </a:t>
            </a:r>
            <a:r>
              <a:rPr lang="en-US" sz="2400" b="1" dirty="0"/>
              <a:t>clinic-</a:t>
            </a:r>
            <a:r>
              <a:rPr lang="en-US" sz="2400" dirty="0"/>
              <a:t>,</a:t>
            </a:r>
            <a:r>
              <a:rPr lang="en-US" sz="2400" b="1" dirty="0"/>
              <a:t> </a:t>
            </a:r>
            <a:r>
              <a:rPr lang="en-US" sz="2400" dirty="0"/>
              <a:t>and </a:t>
            </a:r>
            <a:r>
              <a:rPr lang="en-US" sz="2400" b="1" dirty="0"/>
              <a:t>research- </a:t>
            </a:r>
            <a:r>
              <a:rPr lang="en-US" sz="2400" dirty="0"/>
              <a:t>based settings for people with </a:t>
            </a:r>
            <a:r>
              <a:rPr lang="en-US" sz="2400" b="1" dirty="0"/>
              <a:t>multiple chronic conditions </a:t>
            </a:r>
            <a:r>
              <a:rPr lang="en-US" sz="2400" dirty="0"/>
              <a:t>(MCC).</a:t>
            </a:r>
            <a:endParaRPr sz="2400" dirty="0"/>
          </a:p>
          <a:p>
            <a:pPr marL="0" indent="0">
              <a:spcBef>
                <a:spcPts val="2400"/>
              </a:spcBef>
              <a:buSzPts val="2100"/>
              <a:buNone/>
            </a:pPr>
            <a:r>
              <a:rPr lang="en-US" sz="2400" u="sng" dirty="0">
                <a:solidFill>
                  <a:schemeClr val="hlink"/>
                </a:solidFill>
                <a:hlinkClick r:id="rId3"/>
              </a:rPr>
              <a:t>https://ecareplan.ahrq.gov/collaborate/</a:t>
            </a:r>
            <a:endParaRPr sz="2400" dirty="0"/>
          </a:p>
        </p:txBody>
      </p:sp>
      <p:sp>
        <p:nvSpPr>
          <p:cNvPr id="180" name="Google Shape;180;g2ac5ba4840e_0_16"/>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algn="r">
              <a:buClr>
                <a:srgbClr val="000000"/>
              </a:buClr>
              <a:buSzPts val="900"/>
            </a:pPr>
            <a:fld id="{00000000-1234-1234-1234-123412341234}" type="slidenum">
              <a:rPr lang="en-US" smtClean="0"/>
              <a:pPr algn="r">
                <a:buClr>
                  <a:srgbClr val="000000"/>
                </a:buClr>
                <a:buSzPts val="900"/>
              </a:pPr>
              <a:t>19</a:t>
            </a:fld>
            <a:endParaRPr/>
          </a:p>
        </p:txBody>
      </p:sp>
      <p:pic>
        <p:nvPicPr>
          <p:cNvPr id="181" name="Google Shape;181;g2ac5ba4840e_0_16"/>
          <p:cNvPicPr preferRelativeResize="0"/>
          <p:nvPr/>
        </p:nvPicPr>
        <p:blipFill rotWithShape="1">
          <a:blip r:embed="rId4">
            <a:alphaModFix/>
          </a:blip>
          <a:srcRect/>
          <a:stretch/>
        </p:blipFill>
        <p:spPr>
          <a:xfrm>
            <a:off x="5204571" y="5627398"/>
            <a:ext cx="961037" cy="9610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2" name="Text Box 4"/>
          <p:cNvSpPr txBox="1">
            <a:spLocks noChangeArrowheads="1"/>
          </p:cNvSpPr>
          <p:nvPr/>
        </p:nvSpPr>
        <p:spPr bwMode="auto">
          <a:xfrm>
            <a:off x="2977264" y="4800600"/>
            <a:ext cx="2606278" cy="300082"/>
          </a:xfrm>
          <a:prstGeom prst="rect">
            <a:avLst/>
          </a:prstGeom>
          <a:noFill/>
          <a:ln w="12700">
            <a:noFill/>
            <a:miter lim="800000"/>
            <a:headEnd/>
            <a:tailEnd/>
          </a:ln>
          <a:effectLst/>
        </p:spPr>
        <p:txBody>
          <a:bodyPr wrap="square">
            <a:spAutoFit/>
          </a:bodyPr>
          <a:lstStyle/>
          <a:p>
            <a:pPr marL="0" marR="0" lvl="0" indent="0" algn="ctr" defTabSz="685800" rtl="0" eaLnBrk="1" fontAlgn="auto"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1F497D"/>
                </a:solidFill>
                <a:effectLst/>
                <a:uLnTx/>
                <a:uFillTx/>
                <a:latin typeface="Arial"/>
                <a:ea typeface="ＭＳ Ｐゴシック" charset="-128"/>
                <a:cs typeface="ＭＳ Ｐゴシック" charset="-128"/>
              </a:rPr>
              <a:t>www.ahrq.gov</a:t>
            </a:r>
          </a:p>
        </p:txBody>
      </p:sp>
      <p:pic>
        <p:nvPicPr>
          <p:cNvPr id="46084" name="Picture 5" descr="puzzle1"/>
          <p:cNvPicPr>
            <a:picLocks noChangeAspect="1" noChangeArrowheads="1"/>
          </p:cNvPicPr>
          <p:nvPr/>
        </p:nvPicPr>
        <p:blipFill>
          <a:blip r:embed="rId3"/>
          <a:srcRect/>
          <a:stretch>
            <a:fillRect/>
          </a:stretch>
        </p:blipFill>
        <p:spPr bwMode="auto">
          <a:xfrm>
            <a:off x="3181351" y="1866900"/>
            <a:ext cx="2175272" cy="2857500"/>
          </a:xfrm>
          <a:prstGeom prst="rect">
            <a:avLst/>
          </a:prstGeom>
          <a:noFill/>
          <a:ln w="9525">
            <a:solidFill>
              <a:srgbClr val="000080"/>
            </a:solidFill>
            <a:miter lim="800000"/>
            <a:headEnd/>
            <a:tailEnd/>
          </a:ln>
        </p:spPr>
      </p:pic>
      <p:sp>
        <p:nvSpPr>
          <p:cNvPr id="380931" name="Text Box 3"/>
          <p:cNvSpPr txBox="1">
            <a:spLocks noChangeArrowheads="1"/>
          </p:cNvSpPr>
          <p:nvPr/>
        </p:nvSpPr>
        <p:spPr bwMode="auto">
          <a:xfrm>
            <a:off x="5581997" y="1828801"/>
            <a:ext cx="3314700" cy="3323987"/>
          </a:xfrm>
          <a:prstGeom prst="rect">
            <a:avLst/>
          </a:prstGeom>
          <a:noFill/>
          <a:ln w="12700">
            <a:noFill/>
            <a:miter lim="800000"/>
            <a:headEnd/>
            <a:tailEnd/>
          </a:ln>
          <a:effectLst/>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ea typeface="+mn-ea"/>
                <a:cs typeface="+mn-cs"/>
              </a:rPr>
              <a:t>To produce evidence to make health care </a:t>
            </a:r>
            <a:r>
              <a:rPr kumimoji="0" lang="en-US" sz="2100" b="0" i="0" u="sng" strike="noStrike" kern="1200" cap="none" spc="0" normalizeH="0" baseline="0" noProof="0" dirty="0">
                <a:ln>
                  <a:noFill/>
                </a:ln>
                <a:solidFill>
                  <a:prstClr val="black"/>
                </a:solidFill>
                <a:effectLst/>
                <a:uLnTx/>
                <a:uFillTx/>
                <a:latin typeface="Arial"/>
                <a:ea typeface="+mn-ea"/>
                <a:cs typeface="+mn-cs"/>
              </a:rPr>
              <a:t>safer</a:t>
            </a:r>
            <a:r>
              <a:rPr kumimoji="0" lang="en-US" sz="2100" b="0" i="0" u="none" strike="noStrike" kern="1200" cap="none" spc="0" normalizeH="0" baseline="0" noProof="0" dirty="0">
                <a:ln>
                  <a:noFill/>
                </a:ln>
                <a:solidFill>
                  <a:prstClr val="black"/>
                </a:solidFill>
                <a:effectLst/>
                <a:uLnTx/>
                <a:uFillTx/>
                <a:latin typeface="Arial"/>
                <a:ea typeface="+mn-ea"/>
                <a:cs typeface="+mn-cs"/>
              </a:rPr>
              <a:t>, higher </a:t>
            </a:r>
            <a:r>
              <a:rPr kumimoji="0" lang="en-US" sz="2100" b="0" i="0" u="sng" strike="noStrike" kern="1200" cap="none" spc="0" normalizeH="0" baseline="0" noProof="0" dirty="0">
                <a:ln>
                  <a:noFill/>
                </a:ln>
                <a:solidFill>
                  <a:prstClr val="black"/>
                </a:solidFill>
                <a:effectLst/>
                <a:uLnTx/>
                <a:uFillTx/>
                <a:latin typeface="Arial"/>
                <a:ea typeface="+mn-ea"/>
                <a:cs typeface="+mn-cs"/>
              </a:rPr>
              <a:t>quality</a:t>
            </a:r>
            <a:r>
              <a:rPr kumimoji="0" lang="en-US" sz="2100" b="0" i="0" u="none" strike="noStrike" kern="1200" cap="none" spc="0" normalizeH="0" baseline="0" noProof="0" dirty="0">
                <a:ln>
                  <a:noFill/>
                </a:ln>
                <a:solidFill>
                  <a:prstClr val="black"/>
                </a:solidFill>
                <a:effectLst/>
                <a:uLnTx/>
                <a:uFillTx/>
                <a:latin typeface="Arial"/>
                <a:ea typeface="+mn-ea"/>
                <a:cs typeface="+mn-cs"/>
              </a:rPr>
              <a:t>, more </a:t>
            </a:r>
            <a:r>
              <a:rPr kumimoji="0" lang="en-US" sz="2100" b="0" i="0" u="sng" strike="noStrike" kern="1200" cap="none" spc="0" normalizeH="0" baseline="0" noProof="0" dirty="0">
                <a:ln>
                  <a:noFill/>
                </a:ln>
                <a:solidFill>
                  <a:prstClr val="black"/>
                </a:solidFill>
                <a:effectLst/>
                <a:uLnTx/>
                <a:uFillTx/>
                <a:latin typeface="Arial"/>
                <a:ea typeface="+mn-ea"/>
                <a:cs typeface="+mn-cs"/>
              </a:rPr>
              <a:t>accessible</a:t>
            </a:r>
            <a:r>
              <a:rPr kumimoji="0" lang="en-US" sz="2100" b="0" i="0" u="none" strike="noStrike" kern="1200" cap="none" spc="0" normalizeH="0" baseline="0" noProof="0" dirty="0">
                <a:ln>
                  <a:noFill/>
                </a:ln>
                <a:solidFill>
                  <a:prstClr val="black"/>
                </a:solidFill>
                <a:effectLst/>
                <a:uLnTx/>
                <a:uFillTx/>
                <a:latin typeface="Arial"/>
                <a:ea typeface="+mn-ea"/>
                <a:cs typeface="+mn-cs"/>
              </a:rPr>
              <a:t>, </a:t>
            </a:r>
            <a:r>
              <a:rPr kumimoji="0" lang="en-US" sz="2100" b="0" i="0" u="sng" strike="noStrike" kern="1200" cap="none" spc="0" normalizeH="0" baseline="0" noProof="0" dirty="0">
                <a:ln>
                  <a:noFill/>
                </a:ln>
                <a:solidFill>
                  <a:prstClr val="black"/>
                </a:solidFill>
                <a:effectLst/>
                <a:uLnTx/>
                <a:uFillTx/>
                <a:latin typeface="Arial"/>
                <a:ea typeface="+mn-ea"/>
                <a:cs typeface="+mn-cs"/>
              </a:rPr>
              <a:t>equitable</a:t>
            </a:r>
            <a:r>
              <a:rPr kumimoji="0" lang="en-US" sz="2100" b="0" i="0" u="none" strike="noStrike" kern="1200" cap="none" spc="0" normalizeH="0" baseline="0" noProof="0" dirty="0">
                <a:ln>
                  <a:noFill/>
                </a:ln>
                <a:solidFill>
                  <a:prstClr val="black"/>
                </a:solidFill>
                <a:effectLst/>
                <a:uLnTx/>
                <a:uFillTx/>
                <a:latin typeface="Arial"/>
                <a:ea typeface="+mn-ea"/>
                <a:cs typeface="+mn-cs"/>
              </a:rPr>
              <a:t> and </a:t>
            </a:r>
            <a:r>
              <a:rPr kumimoji="0" lang="en-US" sz="2100" b="0" i="0" u="sng" strike="noStrike" kern="1200" cap="none" spc="0" normalizeH="0" baseline="0" noProof="0" dirty="0">
                <a:ln>
                  <a:noFill/>
                </a:ln>
                <a:solidFill>
                  <a:prstClr val="black"/>
                </a:solidFill>
                <a:effectLst/>
                <a:uLnTx/>
                <a:uFillTx/>
                <a:latin typeface="Arial"/>
                <a:ea typeface="+mn-ea"/>
                <a:cs typeface="+mn-cs"/>
              </a:rPr>
              <a:t>affordable</a:t>
            </a:r>
            <a:endParaRPr kumimoji="0" lang="en-US" sz="2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ea typeface="+mn-ea"/>
                <a:cs typeface="+mn-cs"/>
              </a:rPr>
              <a:t>To work with HHS and other partners to make sure that the evidence is understood and used</a:t>
            </a:r>
          </a:p>
        </p:txBody>
      </p:sp>
      <p:sp>
        <p:nvSpPr>
          <p:cNvPr id="6" name="Title 1"/>
          <p:cNvSpPr txBox="1">
            <a:spLocks/>
          </p:cNvSpPr>
          <p:nvPr/>
        </p:nvSpPr>
        <p:spPr>
          <a:xfrm>
            <a:off x="1149292" y="238387"/>
            <a:ext cx="8118880" cy="651272"/>
          </a:xfrm>
          <a:prstGeom prst="rect">
            <a:avLst/>
          </a:prstGeom>
        </p:spPr>
        <p:txBody>
          <a:bodyPr/>
          <a:lstStyle>
            <a:lvl1pPr algn="l" defTabSz="914400" rtl="0" eaLnBrk="1" latinLnBrk="0" hangingPunct="1">
              <a:spcBef>
                <a:spcPct val="0"/>
              </a:spcBef>
              <a:buNone/>
              <a:defRPr sz="3600" b="1" kern="1200" baseline="0">
                <a:solidFill>
                  <a:schemeClr val="accent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j-ea"/>
                <a:cs typeface="+mj-cs"/>
              </a:rPr>
              <a:t>Agency for Health Care Research and Quality (AHRQ)  Mission  </a:t>
            </a:r>
          </a:p>
        </p:txBody>
      </p:sp>
    </p:spTree>
    <p:extLst>
      <p:ext uri="{BB962C8B-B14F-4D97-AF65-F5344CB8AC3E}">
        <p14:creationId xmlns:p14="http://schemas.microsoft.com/office/powerpoint/2010/main" val="604051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C6CE8-BCA8-F2D7-8AF3-E918B409A49B}"/>
              </a:ext>
            </a:extLst>
          </p:cNvPr>
          <p:cNvSpPr>
            <a:spLocks noGrp="1"/>
          </p:cNvSpPr>
          <p:nvPr>
            <p:ph type="title"/>
          </p:nvPr>
        </p:nvSpPr>
        <p:spPr/>
        <p:txBody>
          <a:bodyPr/>
          <a:lstStyle/>
          <a:p>
            <a:r>
              <a:rPr lang="en-US" dirty="0"/>
              <a:t>Comprehensive Standards-Based eCare Planning</a:t>
            </a:r>
          </a:p>
        </p:txBody>
      </p:sp>
      <p:sp>
        <p:nvSpPr>
          <p:cNvPr id="2" name="Slide Number Placeholder 1">
            <a:extLst>
              <a:ext uri="{FF2B5EF4-FFF2-40B4-BE49-F238E27FC236}">
                <a16:creationId xmlns:a16="http://schemas.microsoft.com/office/drawing/2014/main" id="{8ED2218E-B373-6EC9-4C95-A323DC6F0C06}"/>
              </a:ext>
            </a:extLst>
          </p:cNvPr>
          <p:cNvSpPr>
            <a:spLocks noGrp="1"/>
          </p:cNvSpPr>
          <p:nvPr>
            <p:ph type="sldNum" idx="12"/>
          </p:nvPr>
        </p:nvSpPr>
        <p:spPr/>
        <p:txBody>
          <a:bodyPr/>
          <a:lstStyle/>
          <a:p>
            <a:fld id="{D8D877B3-D348-4611-9BDB-C5374591D951}" type="slidenum">
              <a:rPr lang="en-US" smtClean="0"/>
              <a:pPr/>
              <a:t>20</a:t>
            </a:fld>
            <a:endParaRPr lang="en-US"/>
          </a:p>
        </p:txBody>
      </p:sp>
      <p:pic>
        <p:nvPicPr>
          <p:cNvPr id="6" name="Picture 5">
            <a:extLst>
              <a:ext uri="{FF2B5EF4-FFF2-40B4-BE49-F238E27FC236}">
                <a16:creationId xmlns:a16="http://schemas.microsoft.com/office/drawing/2014/main" id="{A86B7794-2501-7CB6-D836-8FC21466F9BF}"/>
              </a:ext>
            </a:extLst>
          </p:cNvPr>
          <p:cNvPicPr>
            <a:picLocks noChangeAspect="1"/>
          </p:cNvPicPr>
          <p:nvPr/>
        </p:nvPicPr>
        <p:blipFill rotWithShape="1">
          <a:blip r:embed="rId3"/>
          <a:srcRect t="14532"/>
          <a:stretch/>
        </p:blipFill>
        <p:spPr>
          <a:xfrm>
            <a:off x="996113" y="1778000"/>
            <a:ext cx="10363200" cy="4206443"/>
          </a:xfrm>
          <a:prstGeom prst="rect">
            <a:avLst/>
          </a:prstGeom>
        </p:spPr>
      </p:pic>
    </p:spTree>
    <p:extLst>
      <p:ext uri="{BB962C8B-B14F-4D97-AF65-F5344CB8AC3E}">
        <p14:creationId xmlns:p14="http://schemas.microsoft.com/office/powerpoint/2010/main" val="1946510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2ade466c29f_0_7"/>
          <p:cNvSpPr txBox="1">
            <a:spLocks noGrp="1"/>
          </p:cNvSpPr>
          <p:nvPr>
            <p:ph type="body" idx="4294967295"/>
          </p:nvPr>
        </p:nvSpPr>
        <p:spPr>
          <a:xfrm>
            <a:off x="6338467" y="1485200"/>
            <a:ext cx="5085200" cy="4528400"/>
          </a:xfrm>
          <a:prstGeom prst="rect">
            <a:avLst/>
          </a:prstGeom>
          <a:noFill/>
          <a:ln>
            <a:noFill/>
          </a:ln>
        </p:spPr>
        <p:txBody>
          <a:bodyPr spcFirstLastPara="1" vert="horz" wrap="square" lIns="0" tIns="0" rIns="0" bIns="0" rtlCol="0" anchor="t" anchorCtr="0">
            <a:noAutofit/>
          </a:bodyPr>
          <a:lstStyle/>
          <a:p>
            <a:pPr marL="609585" indent="-440256">
              <a:spcBef>
                <a:spcPts val="533"/>
              </a:spcBef>
              <a:buSzPts val="1600"/>
              <a:buChar char="●"/>
            </a:pPr>
            <a:r>
              <a:rPr lang="en-US" sz="2667"/>
              <a:t>Place a person’s goals at the center of decision-making</a:t>
            </a:r>
            <a:endParaRPr sz="2667"/>
          </a:p>
          <a:p>
            <a:pPr marL="609585" indent="-440256">
              <a:spcBef>
                <a:spcPts val="0"/>
              </a:spcBef>
              <a:buSzPts val="1600"/>
              <a:buChar char="●"/>
            </a:pPr>
            <a:r>
              <a:rPr lang="en-US" sz="2667"/>
              <a:t>Cross-platform web application</a:t>
            </a:r>
            <a:endParaRPr sz="2667"/>
          </a:p>
          <a:p>
            <a:pPr marL="1219170" lvl="1" indent="-440256">
              <a:spcBef>
                <a:spcPts val="0"/>
              </a:spcBef>
              <a:buSzPts val="1600"/>
              <a:buChar char="○"/>
            </a:pPr>
            <a:r>
              <a:rPr lang="en-US" sz="2267"/>
              <a:t>JavaScript React app</a:t>
            </a:r>
            <a:endParaRPr sz="2267"/>
          </a:p>
          <a:p>
            <a:pPr marL="1219170" lvl="1" indent="-440256">
              <a:spcBef>
                <a:spcPts val="0"/>
              </a:spcBef>
              <a:buSzPts val="1600"/>
              <a:buChar char="○"/>
            </a:pPr>
            <a:r>
              <a:rPr lang="en-US" sz="2267"/>
              <a:t>Formatted for mobile device browsers</a:t>
            </a:r>
            <a:endParaRPr sz="2267"/>
          </a:p>
          <a:p>
            <a:pPr marL="609585" indent="-440256">
              <a:spcBef>
                <a:spcPts val="0"/>
              </a:spcBef>
              <a:buSzPts val="1600"/>
              <a:buChar char="●"/>
            </a:pPr>
            <a:r>
              <a:rPr lang="en-US" sz="2667"/>
              <a:t>Current integration in pilot:</a:t>
            </a:r>
            <a:endParaRPr sz="2667"/>
          </a:p>
          <a:p>
            <a:pPr marL="1219170" lvl="1" indent="-440256">
              <a:spcBef>
                <a:spcPts val="0"/>
              </a:spcBef>
              <a:buSzPts val="1600"/>
              <a:buChar char="○"/>
            </a:pPr>
            <a:r>
              <a:rPr lang="en-US" sz="2267"/>
              <a:t>Epic, Cerner, VA, NextGen, AthenaPractice</a:t>
            </a:r>
            <a:endParaRPr sz="2267"/>
          </a:p>
        </p:txBody>
      </p:sp>
      <p:sp>
        <p:nvSpPr>
          <p:cNvPr id="734" name="Google Shape;734;g2ade466c29f_0_7"/>
          <p:cNvSpPr txBox="1">
            <a:spLocks noGrp="1"/>
          </p:cNvSpPr>
          <p:nvPr>
            <p:ph type="sldNum" idx="12"/>
          </p:nvPr>
        </p:nvSpPr>
        <p:spPr>
          <a:xfrm>
            <a:off x="8737600" y="6356353"/>
            <a:ext cx="2844800" cy="365125"/>
          </a:xfrm>
          <a:prstGeom prst="rect">
            <a:avLst/>
          </a:prstGeom>
          <a:noFill/>
          <a:ln>
            <a:noFill/>
          </a:ln>
        </p:spPr>
        <p:txBody>
          <a:bodyPr spcFirstLastPara="1" vert="horz" wrap="square" lIns="91440" tIns="45720" rIns="91440" bIns="45720" rtlCol="0" anchor="ctr" anchorCtr="0">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fld id="{73DB64BC-0584-4169-B40B-A384FD25F727}" type="slidenum">
              <a:rPr lang="en-US" smtClean="0"/>
              <a:pPr>
                <a:buClr>
                  <a:srgbClr val="000000"/>
                </a:buClr>
                <a:buSzPts val="900"/>
              </a:pPr>
              <a:t>21</a:t>
            </a:fld>
            <a:endParaRPr b="0">
              <a:solidFill>
                <a:srgbClr val="888888"/>
              </a:solidFill>
              <a:latin typeface="Calibri"/>
              <a:ea typeface="Calibri"/>
              <a:cs typeface="Calibri"/>
              <a:sym typeface="Calibri"/>
            </a:endParaRPr>
          </a:p>
        </p:txBody>
      </p:sp>
      <p:sp>
        <p:nvSpPr>
          <p:cNvPr id="735" name="Google Shape;735;g2ade466c29f_0_7"/>
          <p:cNvSpPr txBox="1">
            <a:spLocks noGrp="1"/>
          </p:cNvSpPr>
          <p:nvPr>
            <p:ph type="title"/>
          </p:nvPr>
        </p:nvSpPr>
        <p:spPr>
          <a:xfrm>
            <a:off x="609600" y="182883"/>
            <a:ext cx="10972800" cy="914800"/>
          </a:xfrm>
          <a:prstGeom prst="rect">
            <a:avLst/>
          </a:prstGeom>
          <a:noFill/>
          <a:ln>
            <a:noFill/>
          </a:ln>
        </p:spPr>
        <p:txBody>
          <a:bodyPr spcFirstLastPara="1" vert="horz" wrap="square" lIns="91433" tIns="45700" rIns="91433" bIns="45700" rtlCol="0" anchor="ctr" anchorCtr="0">
            <a:normAutofit/>
          </a:bodyPr>
          <a:lstStyle/>
          <a:p>
            <a:pPr>
              <a:spcBef>
                <a:spcPts val="0"/>
              </a:spcBef>
              <a:buSzPts val="2700"/>
            </a:pPr>
            <a:r>
              <a:rPr lang="en-US"/>
              <a:t>Goal-Oriented Care Planning</a:t>
            </a:r>
            <a:endParaRPr/>
          </a:p>
        </p:txBody>
      </p:sp>
      <p:pic>
        <p:nvPicPr>
          <p:cNvPr id="736" name="Google Shape;736;g2ade466c29f_0_7"/>
          <p:cNvPicPr preferRelativeResize="0"/>
          <p:nvPr/>
        </p:nvPicPr>
        <p:blipFill>
          <a:blip r:embed="rId3">
            <a:alphaModFix/>
          </a:blip>
          <a:stretch>
            <a:fillRect/>
          </a:stretch>
        </p:blipFill>
        <p:spPr>
          <a:xfrm>
            <a:off x="1696365" y="1970067"/>
            <a:ext cx="1848867" cy="3321339"/>
          </a:xfrm>
          <a:prstGeom prst="rect">
            <a:avLst/>
          </a:prstGeom>
          <a:noFill/>
          <a:ln>
            <a:noFill/>
          </a:ln>
        </p:spPr>
      </p:pic>
      <p:pic>
        <p:nvPicPr>
          <p:cNvPr id="737" name="Google Shape;737;g2ade466c29f_0_7"/>
          <p:cNvPicPr preferRelativeResize="0"/>
          <p:nvPr/>
        </p:nvPicPr>
        <p:blipFill>
          <a:blip r:embed="rId4">
            <a:alphaModFix/>
          </a:blip>
          <a:stretch>
            <a:fillRect/>
          </a:stretch>
        </p:blipFill>
        <p:spPr>
          <a:xfrm>
            <a:off x="4119000" y="1995469"/>
            <a:ext cx="1848867" cy="3308131"/>
          </a:xfrm>
          <a:prstGeom prst="rect">
            <a:avLst/>
          </a:prstGeom>
          <a:noFill/>
          <a:ln>
            <a:noFill/>
          </a:ln>
        </p:spPr>
      </p:pic>
      <p:pic>
        <p:nvPicPr>
          <p:cNvPr id="738" name="Google Shape;738;g2ade466c29f_0_7"/>
          <p:cNvPicPr preferRelativeResize="0"/>
          <p:nvPr/>
        </p:nvPicPr>
        <p:blipFill rotWithShape="1">
          <a:blip r:embed="rId5">
            <a:alphaModFix/>
          </a:blip>
          <a:srcRect/>
          <a:stretch/>
        </p:blipFill>
        <p:spPr>
          <a:xfrm>
            <a:off x="1535351" y="1399001"/>
            <a:ext cx="2170901" cy="4425868"/>
          </a:xfrm>
          <a:prstGeom prst="rect">
            <a:avLst/>
          </a:prstGeom>
          <a:noFill/>
          <a:ln>
            <a:noFill/>
          </a:ln>
        </p:spPr>
      </p:pic>
      <p:pic>
        <p:nvPicPr>
          <p:cNvPr id="739" name="Google Shape;739;g2ade466c29f_0_7"/>
          <p:cNvPicPr preferRelativeResize="0"/>
          <p:nvPr/>
        </p:nvPicPr>
        <p:blipFill rotWithShape="1">
          <a:blip r:embed="rId5">
            <a:alphaModFix/>
          </a:blip>
          <a:srcRect/>
          <a:stretch/>
        </p:blipFill>
        <p:spPr>
          <a:xfrm>
            <a:off x="3957984" y="1417801"/>
            <a:ext cx="2170901" cy="44258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F5B7A5-34A7-4AB0-A34F-A4DF2002FA98}" type="slidenum">
              <a:rPr kumimoji="0" lang="en-US"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3" name="Picture 2" descr="A snowy mountain side&#10;&#10;Description automatically generated with low confidence">
            <a:extLst>
              <a:ext uri="{FF2B5EF4-FFF2-40B4-BE49-F238E27FC236}">
                <a16:creationId xmlns:a16="http://schemas.microsoft.com/office/drawing/2014/main" id="{F33E7025-1C7B-E3E0-05FA-2E39C1B94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6746" y="256382"/>
            <a:ext cx="4867836" cy="6465094"/>
          </a:xfrm>
          <a:prstGeom prst="rect">
            <a:avLst/>
          </a:prstGeom>
        </p:spPr>
      </p:pic>
      <p:sp>
        <p:nvSpPr>
          <p:cNvPr id="6" name="TextBox 5">
            <a:extLst>
              <a:ext uri="{FF2B5EF4-FFF2-40B4-BE49-F238E27FC236}">
                <a16:creationId xmlns:a16="http://schemas.microsoft.com/office/drawing/2014/main" id="{C5BA6428-430C-5159-549E-3E56AC707792}"/>
              </a:ext>
            </a:extLst>
          </p:cNvPr>
          <p:cNvSpPr txBox="1"/>
          <p:nvPr/>
        </p:nvSpPr>
        <p:spPr>
          <a:xfrm>
            <a:off x="609600" y="2072641"/>
            <a:ext cx="267596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t>Caminante, no hay camino,</a:t>
            </a:r>
            <a:b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br>
            <a: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t>se hace camino al andar.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t>Antonio Machado</a:t>
            </a:r>
            <a:endParaRPr kumimoji="0" lang="en-U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endParaRPr>
          </a:p>
        </p:txBody>
      </p:sp>
      <p:sp>
        <p:nvSpPr>
          <p:cNvPr id="7" name="TextBox 6">
            <a:extLst>
              <a:ext uri="{FF2B5EF4-FFF2-40B4-BE49-F238E27FC236}">
                <a16:creationId xmlns:a16="http://schemas.microsoft.com/office/drawing/2014/main" id="{8346EE0A-CF98-4AAD-E6B5-E956B5E0FDE8}"/>
              </a:ext>
            </a:extLst>
          </p:cNvPr>
          <p:cNvSpPr txBox="1"/>
          <p:nvPr/>
        </p:nvSpPr>
        <p:spPr>
          <a:xfrm>
            <a:off x="8754036" y="2057401"/>
            <a:ext cx="259976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t>Traveler, there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t>no path,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t>we make the path by walking</a:t>
            </a:r>
            <a:br>
              <a:rPr kumimoji="0" lang="es-E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rPr>
            </a:br>
            <a:endParaRPr kumimoji="0" lang="en-US" sz="2000" b="1" i="0" u="none" strike="noStrike" kern="1200" cap="none" spc="0" normalizeH="0" baseline="0" noProof="0" dirty="0">
              <a:ln>
                <a:noFill/>
              </a:ln>
              <a:solidFill>
                <a:srgbClr val="7030A0"/>
              </a:solidFill>
              <a:effectLst/>
              <a:uLnTx/>
              <a:uFillTx/>
              <a:latin typeface="Lucida Handwriting" panose="03010101010101010101" pitchFamily="66" charset="0"/>
              <a:ea typeface="+mn-ea"/>
              <a:cs typeface="+mn-cs"/>
            </a:endParaRPr>
          </a:p>
        </p:txBody>
      </p:sp>
    </p:spTree>
    <p:extLst>
      <p:ext uri="{BB962C8B-B14F-4D97-AF65-F5344CB8AC3E}">
        <p14:creationId xmlns:p14="http://schemas.microsoft.com/office/powerpoint/2010/main" val="415446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508" y="136524"/>
            <a:ext cx="8935674" cy="1174752"/>
          </a:xfrm>
        </p:spPr>
        <p:txBody>
          <a:bodyPr>
            <a:noAutofit/>
          </a:bodyPr>
          <a:lstStyle/>
          <a:p>
            <a:br>
              <a:rPr lang="en-US" dirty="0"/>
            </a:br>
            <a:r>
              <a:rPr lang="en-US" sz="3200" dirty="0"/>
              <a:t>AHRQ’s Unique Federal Role </a:t>
            </a:r>
            <a:br>
              <a:rPr lang="en-US" dirty="0"/>
            </a:br>
            <a:endParaRPr lang="en-US" dirty="0"/>
          </a:p>
        </p:txBody>
      </p:sp>
      <p:pic>
        <p:nvPicPr>
          <p:cNvPr id="6" name="Picture 5" descr="Diagram, logo, company name&#10;&#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47800"/>
            <a:ext cx="4414734" cy="4572000"/>
          </a:xfrm>
          <a:prstGeom prst="rect">
            <a:avLst/>
          </a:prstGeom>
        </p:spPr>
      </p:pic>
      <p:sp>
        <p:nvSpPr>
          <p:cNvPr id="3" name="Content Placeholder 2"/>
          <p:cNvSpPr>
            <a:spLocks noGrp="1"/>
          </p:cNvSpPr>
          <p:nvPr>
            <p:ph idx="1"/>
          </p:nvPr>
        </p:nvSpPr>
        <p:spPr>
          <a:xfrm>
            <a:off x="4876800" y="1524000"/>
            <a:ext cx="7086600" cy="5334000"/>
          </a:xfrm>
        </p:spPr>
        <p:txBody>
          <a:bodyPr>
            <a:normAutofit fontScale="62500" lnSpcReduction="20000"/>
          </a:bodyPr>
          <a:lstStyle/>
          <a:p>
            <a:pPr>
              <a:lnSpc>
                <a:spcPct val="110000"/>
              </a:lnSpc>
              <a:spcAft>
                <a:spcPts val="600"/>
              </a:spcAft>
            </a:pPr>
            <a:r>
              <a:rPr lang="en-US" sz="3800" b="1" dirty="0"/>
              <a:t>Making 21</a:t>
            </a:r>
            <a:r>
              <a:rPr lang="en-US" sz="3800" b="1" baseline="30000" dirty="0"/>
              <a:t>st</a:t>
            </a:r>
            <a:r>
              <a:rPr lang="en-US" sz="3800" b="1" dirty="0"/>
              <a:t> century </a:t>
            </a:r>
            <a:r>
              <a:rPr lang="en-US" sz="3800" b="1" u="sng" dirty="0"/>
              <a:t>CARE</a:t>
            </a:r>
            <a:r>
              <a:rPr lang="en-US" sz="3800" b="1" dirty="0"/>
              <a:t> a reality for all requires multiple pathways</a:t>
            </a:r>
          </a:p>
          <a:p>
            <a:pPr lvl="1">
              <a:lnSpc>
                <a:spcPct val="110000"/>
              </a:lnSpc>
              <a:spcAft>
                <a:spcPts val="600"/>
              </a:spcAft>
            </a:pPr>
            <a:r>
              <a:rPr lang="en-US" sz="3400" dirty="0"/>
              <a:t>Biomedical discoveries necessary but insufficient</a:t>
            </a:r>
          </a:p>
          <a:p>
            <a:pPr>
              <a:lnSpc>
                <a:spcPct val="110000"/>
              </a:lnSpc>
              <a:spcAft>
                <a:spcPts val="600"/>
              </a:spcAft>
            </a:pPr>
            <a:r>
              <a:rPr lang="en-US" sz="3800" b="1" dirty="0"/>
              <a:t>AHRQ’s authorities: </a:t>
            </a:r>
            <a:r>
              <a:rPr lang="en-US" sz="3800" b="1" u="sng" dirty="0"/>
              <a:t>healthcare improvement</a:t>
            </a:r>
          </a:p>
          <a:p>
            <a:pPr marL="0" indent="0">
              <a:spcBef>
                <a:spcPts val="0"/>
              </a:spcBef>
              <a:buFont typeface="Arial" pitchFamily="34" charset="0"/>
              <a:buNone/>
            </a:pPr>
            <a:r>
              <a:rPr lang="en-US" sz="1800" dirty="0">
                <a:ea typeface="Calibri" panose="020F0502020204030204" pitchFamily="34" charset="0"/>
              </a:rPr>
              <a:t> </a:t>
            </a:r>
          </a:p>
          <a:p>
            <a:pPr lvl="1">
              <a:lnSpc>
                <a:spcPct val="110000"/>
              </a:lnSpc>
              <a:spcBef>
                <a:spcPts val="0"/>
              </a:spcBef>
              <a:spcAft>
                <a:spcPts val="1200"/>
              </a:spcAft>
            </a:pPr>
            <a:r>
              <a:rPr lang="en-US" sz="3000" dirty="0">
                <a:ea typeface="Times New Roman" panose="02020603050405020304" pitchFamily="18" charset="0"/>
              </a:rPr>
              <a:t>Generate scientific </a:t>
            </a:r>
            <a:r>
              <a:rPr lang="en-US" sz="3000" b="1" dirty="0">
                <a:ea typeface="Times New Roman" panose="02020603050405020304" pitchFamily="18" charset="0"/>
              </a:rPr>
              <a:t>Evidence</a:t>
            </a:r>
            <a:endParaRPr lang="en-US" sz="3000" dirty="0">
              <a:ea typeface="Times New Roman" panose="02020603050405020304" pitchFamily="18" charset="0"/>
            </a:endParaRPr>
          </a:p>
          <a:p>
            <a:pPr lvl="1">
              <a:lnSpc>
                <a:spcPct val="110000"/>
              </a:lnSpc>
              <a:spcBef>
                <a:spcPts val="0"/>
              </a:spcBef>
              <a:spcAft>
                <a:spcPts val="1200"/>
              </a:spcAft>
            </a:pPr>
            <a:r>
              <a:rPr lang="en-US" sz="3000" dirty="0">
                <a:ea typeface="Times New Roman" panose="02020603050405020304" pitchFamily="18" charset="0"/>
              </a:rPr>
              <a:t>Disseminate and help implement </a:t>
            </a:r>
            <a:r>
              <a:rPr lang="en-US" sz="3000" b="1" dirty="0">
                <a:ea typeface="Times New Roman" panose="02020603050405020304" pitchFamily="18" charset="0"/>
              </a:rPr>
              <a:t>Actionable Knowledge</a:t>
            </a:r>
          </a:p>
          <a:p>
            <a:pPr lvl="1">
              <a:lnSpc>
                <a:spcPct val="110000"/>
              </a:lnSpc>
              <a:spcBef>
                <a:spcPts val="0"/>
              </a:spcBef>
              <a:spcAft>
                <a:spcPts val="1200"/>
              </a:spcAft>
            </a:pPr>
            <a:r>
              <a:rPr lang="en-US" sz="3000" dirty="0">
                <a:ea typeface="Times New Roman" panose="02020603050405020304" pitchFamily="18" charset="0"/>
              </a:rPr>
              <a:t>Improve</a:t>
            </a:r>
            <a:r>
              <a:rPr lang="en-US" sz="3000" b="1" dirty="0">
                <a:ea typeface="Times New Roman" panose="02020603050405020304" pitchFamily="18" charset="0"/>
              </a:rPr>
              <a:t> Primary Care</a:t>
            </a:r>
          </a:p>
          <a:p>
            <a:pPr lvl="1">
              <a:lnSpc>
                <a:spcPct val="120000"/>
              </a:lnSpc>
              <a:spcBef>
                <a:spcPts val="0"/>
              </a:spcBef>
            </a:pPr>
            <a:r>
              <a:rPr lang="en-US" sz="3000" b="1" dirty="0">
                <a:ea typeface="Calibri" panose="020F0502020204030204" pitchFamily="34" charset="0"/>
              </a:rPr>
              <a:t>Partner</a:t>
            </a:r>
            <a:r>
              <a:rPr lang="en-US" sz="3000" dirty="0">
                <a:ea typeface="Calibri" panose="020F0502020204030204" pitchFamily="34" charset="0"/>
              </a:rPr>
              <a:t> with patients and private sector</a:t>
            </a:r>
          </a:p>
          <a:p>
            <a:pPr marL="347662" lvl="1" indent="0">
              <a:lnSpc>
                <a:spcPct val="120000"/>
              </a:lnSpc>
              <a:spcBef>
                <a:spcPts val="0"/>
              </a:spcBef>
              <a:buNone/>
            </a:pPr>
            <a:endParaRPr lang="en-US" sz="3000" dirty="0">
              <a:ea typeface="Calibri" panose="020F0502020204030204" pitchFamily="34" charset="0"/>
            </a:endParaRPr>
          </a:p>
          <a:p>
            <a:pPr marL="0" marR="0" lvl="0" indent="0" algn="ctr" defTabSz="914400" rtl="0" eaLnBrk="1" fontAlgn="auto" latinLnBrk="0" hangingPunct="1">
              <a:lnSpc>
                <a:spcPct val="120000"/>
              </a:lnSpc>
              <a:spcBef>
                <a:spcPts val="0"/>
              </a:spcBef>
              <a:buClrTx/>
              <a:buSzTx/>
              <a:buFontTx/>
              <a:buNone/>
              <a:tabLst/>
              <a:defRPr/>
            </a:pPr>
            <a:r>
              <a:rPr kumimoji="0" lang="en-US" sz="3500" b="1" i="1" u="none" strike="noStrike" kern="1200" cap="none" spc="0" normalizeH="0" baseline="0" noProof="0" dirty="0">
                <a:ln>
                  <a:noFill/>
                </a:ln>
                <a:solidFill>
                  <a:prstClr val="black"/>
                </a:solidFill>
                <a:effectLst/>
                <a:uLnTx/>
                <a:uFillTx/>
                <a:latin typeface="Arial"/>
                <a:ea typeface="+mn-ea"/>
                <a:cs typeface="+mn-cs"/>
              </a:rPr>
              <a:t>AHRQ is to healthcare systems as   </a:t>
            </a:r>
          </a:p>
          <a:p>
            <a:pPr marL="0" marR="0" lvl="0" indent="0" algn="ctr" defTabSz="914400" rtl="0" eaLnBrk="1" fontAlgn="auto" latinLnBrk="0" hangingPunct="1">
              <a:lnSpc>
                <a:spcPct val="120000"/>
              </a:lnSpc>
              <a:spcBef>
                <a:spcPts val="0"/>
              </a:spcBef>
              <a:buClrTx/>
              <a:buSzTx/>
              <a:buFontTx/>
              <a:buNone/>
              <a:tabLst/>
              <a:defRPr/>
            </a:pPr>
            <a:r>
              <a:rPr kumimoji="0" lang="en-US" sz="3500" b="1" i="1" u="none" strike="noStrike" kern="1200" cap="none" spc="0" normalizeH="0" baseline="0" noProof="0" dirty="0">
                <a:ln>
                  <a:noFill/>
                </a:ln>
                <a:solidFill>
                  <a:prstClr val="black"/>
                </a:solidFill>
                <a:effectLst/>
                <a:uLnTx/>
                <a:uFillTx/>
                <a:latin typeface="Arial"/>
                <a:ea typeface="+mn-ea"/>
                <a:cs typeface="+mn-cs"/>
              </a:rPr>
              <a:t>CDC is to public health systems</a:t>
            </a:r>
          </a:p>
          <a:p>
            <a:pPr marL="347662" lvl="1" indent="0">
              <a:lnSpc>
                <a:spcPct val="110000"/>
              </a:lnSpc>
              <a:spcBef>
                <a:spcPts val="0"/>
              </a:spcBef>
              <a:spcAft>
                <a:spcPts val="1200"/>
              </a:spcAft>
              <a:buNone/>
            </a:pPr>
            <a:endParaRPr lang="en-US" sz="3000" dirty="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5B7A5-34A7-4AB0-A34F-A4DF2002FA9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699903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7730" y="304800"/>
            <a:ext cx="6915150" cy="463413"/>
          </a:xfrm>
        </p:spPr>
        <p:txBody>
          <a:bodyPr>
            <a:normAutofit fontScale="90000"/>
          </a:bodyPr>
          <a:lstStyle/>
          <a:p>
            <a:r>
              <a:rPr lang="en-US" dirty="0"/>
              <a:t>AHRQ’s Priorities</a:t>
            </a:r>
            <a:endParaRPr lang="en-US" i="1" dirty="0"/>
          </a:p>
        </p:txBody>
      </p:sp>
      <p:sp>
        <p:nvSpPr>
          <p:cNvPr id="4" name="Slide Number Placeholder 3"/>
          <p:cNvSpPr>
            <a:spLocks noGrp="1"/>
          </p:cNvSpPr>
          <p:nvPr>
            <p:ph type="sldNum" sz="quarter" idx="10"/>
          </p:nvPr>
        </p:nvSpPr>
        <p:spPr>
          <a:xfrm>
            <a:off x="8210550" y="5710238"/>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5B7A5-34A7-4AB0-A34F-A4DF2002FA98}"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353" t="28889" r="4495" b="3333"/>
          <a:stretch/>
        </p:blipFill>
        <p:spPr>
          <a:xfrm>
            <a:off x="1698871" y="1371600"/>
            <a:ext cx="8492867" cy="4933951"/>
          </a:xfrm>
          <a:prstGeom prst="rect">
            <a:avLst/>
          </a:prstGeom>
        </p:spPr>
      </p:pic>
    </p:spTree>
    <p:extLst>
      <p:ext uri="{BB962C8B-B14F-4D97-AF65-F5344CB8AC3E}">
        <p14:creationId xmlns:p14="http://schemas.microsoft.com/office/powerpoint/2010/main" val="2776336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564480" cy="452438"/>
          </a:xfrm>
        </p:spPr>
        <p:txBody>
          <a:bodyPr>
            <a:noAutofit/>
          </a:bodyPr>
          <a:lstStyle/>
          <a:p>
            <a:r>
              <a:rPr lang="en-US" dirty="0"/>
              <a:t>From Disease Specific to</a:t>
            </a:r>
            <a:br>
              <a:rPr lang="en-US" dirty="0"/>
            </a:br>
            <a:r>
              <a:rPr lang="en-US" dirty="0"/>
              <a:t>Person-Centered Care</a:t>
            </a:r>
          </a:p>
        </p:txBody>
      </p:sp>
      <p:sp>
        <p:nvSpPr>
          <p:cNvPr id="5" name="Content Placeholder 2"/>
          <p:cNvSpPr>
            <a:spLocks noGrp="1"/>
          </p:cNvSpPr>
          <p:nvPr>
            <p:ph sz="half" idx="1"/>
          </p:nvPr>
        </p:nvSpPr>
        <p:spPr>
          <a:xfrm>
            <a:off x="1524000" y="2057399"/>
            <a:ext cx="8762999" cy="2474953"/>
          </a:xfrm>
        </p:spPr>
        <p:txBody>
          <a:bodyPr>
            <a:noAutofit/>
          </a:bodyPr>
          <a:lstStyle/>
          <a:p>
            <a:pPr marL="0" indent="0" defTabSz="685784">
              <a:spcBef>
                <a:spcPts val="0"/>
              </a:spcBef>
              <a:buNone/>
            </a:pPr>
            <a:r>
              <a:rPr lang="en-US" sz="1800" dirty="0"/>
              <a:t>“</a:t>
            </a:r>
            <a:r>
              <a:rPr lang="en-US" sz="2000" b="1" dirty="0">
                <a:solidFill>
                  <a:schemeClr val="tx2"/>
                </a:solidFill>
              </a:rPr>
              <a:t>Person-centered care” means that individuals’ values and preferences are elicited and, once expressed, guide all aspects of their health care, supporting their realistic health and life goals. Person-centered care is achieved through a dynamic relationship among individuals, others who are important to them, and all relevant providers. This collaboration informs decision-making to the extent that the individual desires.</a:t>
            </a:r>
          </a:p>
        </p:txBody>
      </p:sp>
      <p:sp>
        <p:nvSpPr>
          <p:cNvPr id="3" name="TextBox 2"/>
          <p:cNvSpPr txBox="1"/>
          <p:nvPr/>
        </p:nvSpPr>
        <p:spPr>
          <a:xfrm>
            <a:off x="914400" y="5680113"/>
            <a:ext cx="6030568" cy="5770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“Person-Centered Care: A Definition and Essential Elements” The American Geriatrics Society Expert Panel on Person-Centered Care, December 2015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hlinkClick r:id="rId3"/>
              </a:rPr>
              <a:t>https://www.ncbi.nlm.nih.gov/pubmed/26626262</a:t>
            </a:r>
            <a:r>
              <a:rPr kumimoji="0" lang="en-US" sz="105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427704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17B2ACD-EFB9-A290-F02A-1BD8ABF04838}"/>
              </a:ext>
            </a:extLst>
          </p:cNvPr>
          <p:cNvSpPr>
            <a:spLocks noGrp="1"/>
          </p:cNvSpPr>
          <p:nvPr>
            <p:ph type="title"/>
          </p:nvPr>
        </p:nvSpPr>
        <p:spPr>
          <a:xfrm>
            <a:off x="838201" y="3998018"/>
            <a:ext cx="3981854" cy="2216513"/>
          </a:xfrm>
        </p:spPr>
        <p:txBody>
          <a:bodyPr>
            <a:normAutofit/>
          </a:bodyPr>
          <a:lstStyle/>
          <a:p>
            <a:r>
              <a:rPr lang="en-US" dirty="0"/>
              <a:t>NCEPCR Vision &amp; Mission </a:t>
            </a:r>
          </a:p>
        </p:txBody>
      </p:sp>
      <p:sp>
        <p:nvSpPr>
          <p:cNvPr id="12" name="Arc 1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C95A730-A9B4-1DA8-89FE-A0DD92226B92}"/>
              </a:ext>
            </a:extLst>
          </p:cNvPr>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5F5B7A5-34A7-4AB0-A34F-A4DF2002FA9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descr="Diagram, shape&#10;&#10;Description automatically generated">
            <a:extLst>
              <a:ext uri="{FF2B5EF4-FFF2-40B4-BE49-F238E27FC236}">
                <a16:creationId xmlns:a16="http://schemas.microsoft.com/office/drawing/2014/main" id="{CFD9AEED-1A65-605A-39C2-710985214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055" y="459741"/>
            <a:ext cx="8415892" cy="5938518"/>
          </a:xfrm>
          <a:prstGeom prst="rect">
            <a:avLst/>
          </a:prstGeom>
        </p:spPr>
      </p:pic>
      <p:pic>
        <p:nvPicPr>
          <p:cNvPr id="7" name="Picture 6" descr="Text&#10;&#10;Description automatically generated">
            <a:extLst>
              <a:ext uri="{FF2B5EF4-FFF2-40B4-BE49-F238E27FC236}">
                <a16:creationId xmlns:a16="http://schemas.microsoft.com/office/drawing/2014/main" id="{35655EAD-DBDA-6450-785B-0AFE4704D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76769"/>
            <a:ext cx="5562599" cy="1727270"/>
          </a:xfrm>
          <a:prstGeom prst="rect">
            <a:avLst/>
          </a:prstGeom>
        </p:spPr>
      </p:pic>
      <p:sp>
        <p:nvSpPr>
          <p:cNvPr id="3" name="Content Placeholder 2">
            <a:extLst>
              <a:ext uri="{FF2B5EF4-FFF2-40B4-BE49-F238E27FC236}">
                <a16:creationId xmlns:a16="http://schemas.microsoft.com/office/drawing/2014/main" id="{EDC0D1D6-2EB6-6793-00AF-8CE42FFA2EDD}"/>
              </a:ext>
            </a:extLst>
          </p:cNvPr>
          <p:cNvSpPr>
            <a:spLocks noGrp="1"/>
          </p:cNvSpPr>
          <p:nvPr>
            <p:ph idx="1"/>
          </p:nvPr>
        </p:nvSpPr>
        <p:spPr>
          <a:xfrm>
            <a:off x="304800" y="2302912"/>
            <a:ext cx="5562600" cy="4080546"/>
          </a:xfrm>
        </p:spPr>
        <p:txBody>
          <a:bodyPr>
            <a:normAutofit fontScale="70000" lnSpcReduction="20000"/>
          </a:bodyPr>
          <a:lstStyle/>
          <a:p>
            <a:pPr marL="0" marR="0" indent="0" algn="ctr">
              <a:lnSpc>
                <a:spcPct val="107000"/>
              </a:lnSpc>
              <a:spcBef>
                <a:spcPts val="0"/>
              </a:spcBef>
              <a:spcAft>
                <a:spcPts val="800"/>
              </a:spcAft>
              <a:buNone/>
            </a:pPr>
            <a:r>
              <a:rPr lang="en-US" sz="33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VISION: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900" dirty="0">
                <a:effectLst/>
                <a:latin typeface="Calibri" panose="020F0502020204030204" pitchFamily="34" charset="0"/>
                <a:ea typeface="Calibri" panose="020F0502020204030204" pitchFamily="34" charset="0"/>
                <a:cs typeface="Times New Roman" panose="02020603050405020304" pitchFamily="18" charset="0"/>
              </a:rPr>
              <a:t>NCEPCR envisions a future where all patients receive high quality, whole person, evidence-based, affordable primary health care from a healthy primary care workforce. </a:t>
            </a:r>
          </a:p>
          <a:p>
            <a:pPr marL="0" marR="0" indent="0" algn="ctr">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800"/>
              </a:spcAft>
              <a:buNone/>
            </a:pPr>
            <a:r>
              <a:rPr lang="en-US" sz="33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MISSION:</a:t>
            </a:r>
            <a:r>
              <a:rPr lang="en-US" sz="30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900" dirty="0">
                <a:effectLst/>
                <a:latin typeface="Calibri" panose="020F0502020204030204" pitchFamily="34" charset="0"/>
                <a:ea typeface="Calibri" panose="020F0502020204030204" pitchFamily="34" charset="0"/>
                <a:cs typeface="Times New Roman" panose="02020603050405020304" pitchFamily="18" charset="0"/>
              </a:rPr>
              <a:t>NCEPCR’s mission is to support transformative primary care research, tools and methods for implementation, and the next generation of primary care researchers to improve the delivery of primary care. </a:t>
            </a:r>
          </a:p>
          <a:p>
            <a:endParaRPr lang="en-US" dirty="0"/>
          </a:p>
        </p:txBody>
      </p:sp>
    </p:spTree>
    <p:extLst>
      <p:ext uri="{BB962C8B-B14F-4D97-AF65-F5344CB8AC3E}">
        <p14:creationId xmlns:p14="http://schemas.microsoft.com/office/powerpoint/2010/main" val="58054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7BDC-A55B-4C3A-8760-47C00B1934F3}"/>
              </a:ext>
            </a:extLst>
          </p:cNvPr>
          <p:cNvSpPr>
            <a:spLocks noGrp="1"/>
          </p:cNvSpPr>
          <p:nvPr>
            <p:ph type="title"/>
          </p:nvPr>
        </p:nvSpPr>
        <p:spPr>
          <a:xfrm>
            <a:off x="533400" y="304800"/>
            <a:ext cx="9982200" cy="617884"/>
          </a:xfrm>
        </p:spPr>
        <p:txBody>
          <a:bodyPr>
            <a:normAutofit fontScale="90000"/>
          </a:bodyPr>
          <a:lstStyle/>
          <a:p>
            <a:r>
              <a:rPr lang="en-US" dirty="0"/>
              <a:t>Primary Care Funding Opportunities</a:t>
            </a:r>
          </a:p>
        </p:txBody>
      </p:sp>
      <p:sp>
        <p:nvSpPr>
          <p:cNvPr id="3" name="Content Placeholder 2">
            <a:extLst>
              <a:ext uri="{FF2B5EF4-FFF2-40B4-BE49-F238E27FC236}">
                <a16:creationId xmlns:a16="http://schemas.microsoft.com/office/drawing/2014/main" id="{173A549C-1519-45F1-8645-E990EAAC593F}"/>
              </a:ext>
            </a:extLst>
          </p:cNvPr>
          <p:cNvSpPr>
            <a:spLocks noGrp="1"/>
          </p:cNvSpPr>
          <p:nvPr>
            <p:ph idx="1"/>
          </p:nvPr>
        </p:nvSpPr>
        <p:spPr>
          <a:xfrm>
            <a:off x="685800" y="1646238"/>
            <a:ext cx="10820400" cy="4983162"/>
          </a:xfrm>
        </p:spPr>
        <p:txBody>
          <a:bodyPr>
            <a:normAutofit/>
          </a:bodyPr>
          <a:lstStyle/>
          <a:p>
            <a:r>
              <a:rPr lang="en-US" dirty="0">
                <a:hlinkClick r:id="rId3"/>
              </a:rPr>
              <a:t>Small Research Projects to Advance the Science of Primary Care (R03)</a:t>
            </a:r>
            <a:endParaRPr lang="en-US" dirty="0"/>
          </a:p>
          <a:p>
            <a:pPr lvl="1"/>
            <a:r>
              <a:rPr lang="en-US" sz="2000" b="0" i="0" dirty="0">
                <a:solidFill>
                  <a:srgbClr val="333333"/>
                </a:solidFill>
                <a:effectLst/>
                <a:latin typeface="Helvetica Neue"/>
              </a:rPr>
              <a:t>to support small research projects that advance the understanding of the role and capacity of primary care to increase the value and quality of care and improve patient outcomes and population health by delivering person-centered care.</a:t>
            </a:r>
            <a:endParaRPr lang="en-US" sz="2000" dirty="0"/>
          </a:p>
          <a:p>
            <a:r>
              <a:rPr lang="en-US" dirty="0">
                <a:hlinkClick r:id="rId4"/>
              </a:rPr>
              <a:t>Research to Advance the Science of Primary Care (R01)</a:t>
            </a:r>
            <a:endParaRPr lang="en-US" dirty="0"/>
          </a:p>
          <a:p>
            <a:pPr lvl="1"/>
            <a:r>
              <a:rPr lang="en-US" sz="2000" b="0" i="0" dirty="0">
                <a:solidFill>
                  <a:srgbClr val="333333"/>
                </a:solidFill>
                <a:effectLst/>
                <a:latin typeface="Helvetica Neue"/>
              </a:rPr>
              <a:t>to build evidence about the characteristics and value of primary care that influence patient outcomes and advance health equity, such as care coordination, continuity of care, and comprehensiveness of care, person-centered, whole healthcare, and trust, and how these can be improved and effectively delivered to strengthen primary healthcare.</a:t>
            </a:r>
            <a:endParaRPr lang="en-US" sz="2000" dirty="0"/>
          </a:p>
        </p:txBody>
      </p:sp>
      <p:sp>
        <p:nvSpPr>
          <p:cNvPr id="4" name="Slide Number Placeholder 3">
            <a:extLst>
              <a:ext uri="{FF2B5EF4-FFF2-40B4-BE49-F238E27FC236}">
                <a16:creationId xmlns:a16="http://schemas.microsoft.com/office/drawing/2014/main" id="{21DA34B6-89C7-4D1A-8561-69E66B02BE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5B7A5-34A7-4AB0-A34F-A4DF2002FA9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081373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Integration Academy </a:t>
            </a:r>
          </a:p>
        </p:txBody>
      </p:sp>
      <p:sp>
        <p:nvSpPr>
          <p:cNvPr id="4" name="Slide Number Placeholder 3"/>
          <p:cNvSpPr>
            <a:spLocks noGrp="1"/>
          </p:cNvSpPr>
          <p:nvPr>
            <p:ph type="sldNum" sz="quarter" idx="10"/>
          </p:nvPr>
        </p:nvSpPr>
        <p:spPr/>
        <p:txBody>
          <a:bodyPr/>
          <a:lstStyle/>
          <a:p>
            <a:fld id="{85F5B7A5-34A7-4AB0-A34F-A4DF2002FA98}" type="slidenum">
              <a:rPr lang="en-US" smtClean="0"/>
              <a:t>8</a:t>
            </a:fld>
            <a:endParaRPr lang="en-US" dirty="0"/>
          </a:p>
        </p:txBody>
      </p:sp>
      <p:pic>
        <p:nvPicPr>
          <p:cNvPr id="5" name="Content Placeholder 6" descr="This is a screenshot of a website titled &quot;The Academy: Integrating Behavioral Health and Primary Care&quot;  There is a picture of hands tapping on a phone app and tabs down the side&quot; labelled &quot;New &quot;Innovation in Behavioral Health Model&quot; Opportunity from CMS&quot; &quot;Low Threshold Treatment for Opioid Use Disorder&quot; &quot;Usefulness of Behavioral Health Apps in Primary Care&quot; Health Equity and Behavioral Health Integration&quot; and &quot;Pregnant and Postpartum Women and Behavioral Health Integration&quot;">
            <a:extLst>
              <a:ext uri="{FF2B5EF4-FFF2-40B4-BE49-F238E27FC236}">
                <a16:creationId xmlns:a16="http://schemas.microsoft.com/office/drawing/2014/main" id="{3F3B8C79-E3C6-6D0F-9C37-DC3D2866C5C4}"/>
              </a:ext>
            </a:extLst>
          </p:cNvPr>
          <p:cNvPicPr>
            <a:picLocks noGrp="1" noChangeAspect="1"/>
          </p:cNvPicPr>
          <p:nvPr>
            <p:ph idx="1"/>
          </p:nvPr>
        </p:nvPicPr>
        <p:blipFill rotWithShape="1">
          <a:blip r:embed="rId2"/>
          <a:srcRect t="4104" r="4679" b="6170"/>
          <a:stretch/>
        </p:blipFill>
        <p:spPr>
          <a:xfrm>
            <a:off x="659077" y="1371600"/>
            <a:ext cx="10847123" cy="5349876"/>
          </a:xfrm>
          <a:ln>
            <a:noFill/>
          </a:ln>
        </p:spPr>
      </p:pic>
    </p:spTree>
    <p:extLst>
      <p:ext uri="{BB962C8B-B14F-4D97-AF65-F5344CB8AC3E}">
        <p14:creationId xmlns:p14="http://schemas.microsoft.com/office/powerpoint/2010/main" val="349183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C86E2D5E-6299-BB01-EB85-197ECEFB6075}"/>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3499" r="1771" b="5948"/>
          <a:stretch/>
        </p:blipFill>
        <p:spPr>
          <a:xfrm>
            <a:off x="152400" y="2487543"/>
            <a:ext cx="3635828" cy="2319408"/>
          </a:xfrm>
          <a:prstGeom prst="rect">
            <a:avLst/>
          </a:prstGeom>
        </p:spPr>
      </p:pic>
      <p:sp>
        <p:nvSpPr>
          <p:cNvPr id="2" name="Title 1">
            <a:extLst>
              <a:ext uri="{FF2B5EF4-FFF2-40B4-BE49-F238E27FC236}">
                <a16:creationId xmlns:a16="http://schemas.microsoft.com/office/drawing/2014/main" id="{A45B6B69-6067-1E26-562F-BCFFCD571E52}"/>
              </a:ext>
            </a:extLst>
          </p:cNvPr>
          <p:cNvSpPr>
            <a:spLocks noGrp="1"/>
          </p:cNvSpPr>
          <p:nvPr>
            <p:ph type="title"/>
          </p:nvPr>
        </p:nvSpPr>
        <p:spPr>
          <a:xfrm>
            <a:off x="2748153" y="304800"/>
            <a:ext cx="6695694" cy="617884"/>
          </a:xfrm>
        </p:spPr>
        <p:txBody>
          <a:bodyPr>
            <a:normAutofit fontScale="90000"/>
          </a:bodyPr>
          <a:lstStyle/>
          <a:p>
            <a:r>
              <a:rPr lang="en-US" dirty="0"/>
              <a:t>New Resources for Managing Unhealthy Alcohol Use</a:t>
            </a:r>
          </a:p>
        </p:txBody>
      </p:sp>
      <p:sp>
        <p:nvSpPr>
          <p:cNvPr id="4" name="Slide Number Placeholder 3">
            <a:extLst>
              <a:ext uri="{FF2B5EF4-FFF2-40B4-BE49-F238E27FC236}">
                <a16:creationId xmlns:a16="http://schemas.microsoft.com/office/drawing/2014/main" id="{A1AC51AE-D747-8C27-9671-289D1511B23C}"/>
              </a:ext>
            </a:extLst>
          </p:cNvPr>
          <p:cNvSpPr>
            <a:spLocks noGrp="1"/>
          </p:cNvSpPr>
          <p:nvPr>
            <p:ph type="sldNum" sz="quarter" idx="10"/>
          </p:nvPr>
        </p:nvSpPr>
        <p:spPr/>
        <p:txBody>
          <a:bodyPr/>
          <a:lstStyle/>
          <a:p>
            <a:fld id="{85F5B7A5-34A7-4AB0-A34F-A4DF2002FA98}" type="slidenum">
              <a:rPr lang="en-US" smtClean="0"/>
              <a:t>9</a:t>
            </a:fld>
            <a:endParaRPr lang="en-US" dirty="0"/>
          </a:p>
        </p:txBody>
      </p:sp>
      <p:pic>
        <p:nvPicPr>
          <p:cNvPr id="5" name="Picture 4" descr="Graphical user interface, text&#10;&#10;Description automatically generated">
            <a:extLst>
              <a:ext uri="{FF2B5EF4-FFF2-40B4-BE49-F238E27FC236}">
                <a16:creationId xmlns:a16="http://schemas.microsoft.com/office/drawing/2014/main" id="{3C857653-EA8C-4F7A-283C-A355C1A8563A}"/>
              </a:ext>
            </a:extLst>
          </p:cNvPr>
          <p:cNvPicPr>
            <a:picLocks noChangeAspect="1"/>
          </p:cNvPicPr>
          <p:nvPr/>
        </p:nvPicPr>
        <p:blipFill rotWithShape="1">
          <a:blip r:embed="rId3">
            <a:extLst>
              <a:ext uri="{28A0092B-C50C-407E-A947-70E740481C1C}">
                <a14:useLocalDpi xmlns:a14="http://schemas.microsoft.com/office/drawing/2010/main" val="0"/>
              </a:ext>
            </a:extLst>
          </a:blip>
          <a:srcRect l="3655" t="7903" r="2740" b="7125"/>
          <a:stretch/>
        </p:blipFill>
        <p:spPr>
          <a:xfrm>
            <a:off x="3788228" y="1295400"/>
            <a:ext cx="4933950" cy="3429323"/>
          </a:xfrm>
          <a:prstGeom prst="rect">
            <a:avLst/>
          </a:prstGeom>
          <a:noFill/>
          <a:ln>
            <a:noFill/>
          </a:ln>
        </p:spPr>
      </p:pic>
      <p:pic>
        <p:nvPicPr>
          <p:cNvPr id="6" name="Content Placeholder 10" descr="Table&#10;&#10;Description automatically generated">
            <a:extLst>
              <a:ext uri="{FF2B5EF4-FFF2-40B4-BE49-F238E27FC236}">
                <a16:creationId xmlns:a16="http://schemas.microsoft.com/office/drawing/2014/main" id="{F23B5A3E-F3C2-F1DF-567F-C78BE5990DD6}"/>
              </a:ext>
            </a:extLst>
          </p:cNvPr>
          <p:cNvPicPr>
            <a:picLocks noChangeAspect="1"/>
          </p:cNvPicPr>
          <p:nvPr/>
        </p:nvPicPr>
        <p:blipFill rotWithShape="1">
          <a:blip r:embed="rId4">
            <a:extLst>
              <a:ext uri="{28A0092B-C50C-407E-A947-70E740481C1C}">
                <a14:useLocalDpi xmlns:a14="http://schemas.microsoft.com/office/drawing/2010/main" val="0"/>
              </a:ext>
            </a:extLst>
          </a:blip>
          <a:srcRect l="5546" t="10955" r="3199" b="12244"/>
          <a:stretch/>
        </p:blipFill>
        <p:spPr>
          <a:xfrm>
            <a:off x="7217228" y="3235326"/>
            <a:ext cx="4933950" cy="3143250"/>
          </a:xfrm>
          <a:prstGeom prst="rect">
            <a:avLst/>
          </a:prstGeom>
          <a:ln>
            <a:noFill/>
          </a:ln>
        </p:spPr>
      </p:pic>
      <p:sp>
        <p:nvSpPr>
          <p:cNvPr id="7" name="TextBox 6">
            <a:extLst>
              <a:ext uri="{FF2B5EF4-FFF2-40B4-BE49-F238E27FC236}">
                <a16:creationId xmlns:a16="http://schemas.microsoft.com/office/drawing/2014/main" id="{A0018163-26AA-9E9D-B8A8-7FC10667E628}"/>
              </a:ext>
            </a:extLst>
          </p:cNvPr>
          <p:cNvSpPr txBox="1"/>
          <p:nvPr/>
        </p:nvSpPr>
        <p:spPr>
          <a:xfrm>
            <a:off x="3200400" y="6400800"/>
            <a:ext cx="6629400" cy="338554"/>
          </a:xfrm>
          <a:prstGeom prst="rect">
            <a:avLst/>
          </a:prstGeom>
          <a:noFill/>
        </p:spPr>
        <p:txBody>
          <a:bodyPr wrap="square" rtlCol="0">
            <a:spAutoFit/>
          </a:bodyPr>
          <a:lstStyle/>
          <a:p>
            <a:pPr algn="r"/>
            <a:r>
              <a:rPr lang="en-US" sz="1600" i="1" dirty="0"/>
              <a:t>https://integrationacademy.ahrq.gov/about/initiatives/alcohol</a:t>
            </a:r>
          </a:p>
        </p:txBody>
      </p:sp>
    </p:spTree>
    <p:extLst>
      <p:ext uri="{BB962C8B-B14F-4D97-AF65-F5344CB8AC3E}">
        <p14:creationId xmlns:p14="http://schemas.microsoft.com/office/powerpoint/2010/main" val="3834638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ght Lower Logo Onl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a0cb785d-7160-4b74-9d38-f0a6b70d7cb5">General</Category>
    <Description0 xmlns="a0cb785d-7160-4b74-9d38-f0a6b70d7cb5">Latest AHRQ slide template (2019)</Description0>
    <Code xmlns="a0cb785d-7160-4b74-9d38-f0a6b70d7cb5" xsi:nil="true"/>
    <PublishingStartDate xmlns="http://schemas.microsoft.com/sharepoint/v3" xsi:nil="true"/>
    <PublishingExpirationDate xmlns="http://schemas.microsoft.com/sharepoint/v3" xsi:nil="true"/>
    <SharedWithUsers xmlns="a8f12d5d-e9b2-448e-8eb7-60c9384bbf01">
      <UserInfo>
        <DisplayName>McNellis, Robert (AHRQ/CEPI)</DisplayName>
        <AccountId>292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6C468EA908FC459FF48D4BCDEC4D78" ma:contentTypeVersion="7" ma:contentTypeDescription="Create a new document." ma:contentTypeScope="" ma:versionID="47dc113ef89e564917cca6bb88572f34">
  <xsd:schema xmlns:xsd="http://www.w3.org/2001/XMLSchema" xmlns:xs="http://www.w3.org/2001/XMLSchema" xmlns:p="http://schemas.microsoft.com/office/2006/metadata/properties" xmlns:ns1="http://schemas.microsoft.com/sharepoint/v3" xmlns:ns2="a0cb785d-7160-4b74-9d38-f0a6b70d7cb5" xmlns:ns3="a8f12d5d-e9b2-448e-8eb7-60c9384bbf01" targetNamespace="http://schemas.microsoft.com/office/2006/metadata/properties" ma:root="true" ma:fieldsID="2516ad67db374758ffceb4eb052ee279" ns1:_="" ns2:_="" ns3:_="">
    <xsd:import namespace="http://schemas.microsoft.com/sharepoint/v3"/>
    <xsd:import namespace="a0cb785d-7160-4b74-9d38-f0a6b70d7cb5"/>
    <xsd:import namespace="a8f12d5d-e9b2-448e-8eb7-60c9384bbf01"/>
    <xsd:element name="properties">
      <xsd:complexType>
        <xsd:sequence>
          <xsd:element name="documentManagement">
            <xsd:complexType>
              <xsd:all>
                <xsd:element ref="ns2:Description0" minOccurs="0"/>
                <xsd:element ref="ns2:Code" minOccurs="0"/>
                <xsd:element ref="ns2:Category"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cb785d-7160-4b74-9d38-f0a6b70d7cb5"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xsd:simpleType>
        <xsd:restriction base="dms:Note">
          <xsd:maxLength value="255"/>
        </xsd:restriction>
      </xsd:simpleType>
    </xsd:element>
    <xsd:element name="Code" ma:index="3" nillable="true" ma:displayName="Form Number" ma:internalName="Code" ma:readOnly="false">
      <xsd:simpleType>
        <xsd:restriction base="dms:Text">
          <xsd:maxLength value="255"/>
        </xsd:restriction>
      </xsd:simpleType>
    </xsd:element>
    <xsd:element name="Category" ma:index="4" nillable="true" ma:displayName="Category" ma:default="General" ma:format="Dropdown" ma:internalName="Category" ma:readOnly="false">
      <xsd:simpleType>
        <xsd:restriction base="dms:Choice">
          <xsd:enumeration value="Administrative"/>
          <xsd:enumeration value="Awards"/>
          <xsd:enumeration value="Budget"/>
          <xsd:enumeration value="Conferences"/>
          <xsd:enumeration value="Contracts"/>
          <xsd:enumeration value="Ethics"/>
          <xsd:enumeration value="General"/>
          <xsd:enumeration value="HR"/>
          <xsd:enumeration value="Tax"/>
          <xsd:enumeration value="Travel"/>
        </xsd:restriction>
      </xsd:simpleType>
    </xsd:element>
  </xsd:schema>
  <xsd:schema xmlns:xsd="http://www.w3.org/2001/XMLSchema" xmlns:xs="http://www.w3.org/2001/XMLSchema" xmlns:dms="http://schemas.microsoft.com/office/2006/documentManagement/types" xmlns:pc="http://schemas.microsoft.com/office/infopath/2007/PartnerControls" targetNamespace="a8f12d5d-e9b2-448e-8eb7-60c9384bbf01"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42A41A-D2EC-4387-A3D7-1BDDEC0CF04C}">
  <ds:schemaRefs>
    <ds:schemaRef ds:uri="http://schemas.microsoft.com/office/2006/documentManagement/types"/>
    <ds:schemaRef ds:uri="http://purl.org/dc/elements/1.1/"/>
    <ds:schemaRef ds:uri="http://schemas.microsoft.com/sharepoint/v3"/>
    <ds:schemaRef ds:uri="a8f12d5d-e9b2-448e-8eb7-60c9384bbf01"/>
    <ds:schemaRef ds:uri="http://schemas.microsoft.com/office/infopath/2007/PartnerControls"/>
    <ds:schemaRef ds:uri="http://purl.org/dc/terms/"/>
    <ds:schemaRef ds:uri="http://schemas.openxmlformats.org/package/2006/metadata/core-properties"/>
    <ds:schemaRef ds:uri="http://purl.org/dc/dcmitype/"/>
    <ds:schemaRef ds:uri="a0cb785d-7160-4b74-9d38-f0a6b70d7cb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2FD5E93-1318-4E91-9213-8A6D4DA098D2}">
  <ds:schemaRefs>
    <ds:schemaRef ds:uri="http://schemas.microsoft.com/sharepoint/v3/contenttype/forms"/>
  </ds:schemaRefs>
</ds:datastoreItem>
</file>

<file path=customXml/itemProps3.xml><?xml version="1.0" encoding="utf-8"?>
<ds:datastoreItem xmlns:ds="http://schemas.openxmlformats.org/officeDocument/2006/customXml" ds:itemID="{821FD6FA-03BA-4177-A609-6A2CEC181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0cb785d-7160-4b74-9d38-f0a6b70d7cb5"/>
    <ds:schemaRef ds:uri="a8f12d5d-e9b2-448e-8eb7-60c9384bb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6801</TotalTime>
  <Words>1919</Words>
  <Application>Microsoft Office PowerPoint</Application>
  <PresentationFormat>Widescreen</PresentationFormat>
  <Paragraphs>184</Paragraphs>
  <Slides>22</Slides>
  <Notes>12</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22</vt:i4>
      </vt:variant>
    </vt:vector>
  </HeadingPairs>
  <TitlesOfParts>
    <vt:vector size="41" baseType="lpstr">
      <vt:lpstr>Arial</vt:lpstr>
      <vt:lpstr>Arial Narrow</vt:lpstr>
      <vt:lpstr>Calibri</vt:lpstr>
      <vt:lpstr>Century Gothic</vt:lpstr>
      <vt:lpstr>Franklin Gothic</vt:lpstr>
      <vt:lpstr>Helvetica Neue</vt:lpstr>
      <vt:lpstr>Lucida Handwriting</vt:lpstr>
      <vt:lpstr>Noto Sans Symbols</vt:lpstr>
      <vt:lpstr>Symbol</vt:lpstr>
      <vt:lpstr>Wingdings</vt:lpstr>
      <vt:lpstr>Office Theme</vt:lpstr>
      <vt:lpstr>Custom Design</vt:lpstr>
      <vt:lpstr>Custom Design</vt:lpstr>
      <vt:lpstr>1_Office Theme</vt:lpstr>
      <vt:lpstr>Custom Design</vt:lpstr>
      <vt:lpstr>1_Office Theme</vt:lpstr>
      <vt:lpstr>2_Custom Design</vt:lpstr>
      <vt:lpstr>2_Office Theme</vt:lpstr>
      <vt:lpstr>Right Lower Logo Only</vt:lpstr>
      <vt:lpstr>AHRQ Leadership  on Evidence to Transform Care</vt:lpstr>
      <vt:lpstr>PowerPoint Presentation</vt:lpstr>
      <vt:lpstr> AHRQ’s Unique Federal Role  </vt:lpstr>
      <vt:lpstr>AHRQ’s Priorities</vt:lpstr>
      <vt:lpstr>From Disease Specific to Person-Centered Care</vt:lpstr>
      <vt:lpstr>NCEPCR Vision &amp; Mission </vt:lpstr>
      <vt:lpstr>Primary Care Funding Opportunities</vt:lpstr>
      <vt:lpstr>The Integration Academy </vt:lpstr>
      <vt:lpstr>New Resources for Managing Unhealthy Alcohol Use</vt:lpstr>
      <vt:lpstr>Change package for improving management of opioids in older adults</vt:lpstr>
      <vt:lpstr>AHRQ’s Healthcare Extension Service</vt:lpstr>
      <vt:lpstr>The Challenge: Demographics  and Population Health (or the why)</vt:lpstr>
      <vt:lpstr>PowerPoint Presentation</vt:lpstr>
      <vt:lpstr>AHRQ’s Strategic Plan: Advancing Health System Transformation to Optimize Health, Functional Status, and Well-being among Older Adults</vt:lpstr>
      <vt:lpstr>Health System Transformation and Aging Well The “Sweet Spot”</vt:lpstr>
      <vt:lpstr>NEW: Special Emphasis Notice (SEN)  Improving Care for Older Adults</vt:lpstr>
      <vt:lpstr>Person-Centered Care Planning Initiative</vt:lpstr>
      <vt:lpstr>Alignment with Department and  Administration Priorities</vt:lpstr>
      <vt:lpstr>AHRQ/NIDDK eCare Plan for Multiple Chronic Conditions (MCC) Project</vt:lpstr>
      <vt:lpstr>Comprehensive Standards-Based eCare Planning</vt:lpstr>
      <vt:lpstr>Goal-Oriented Care Planning</vt:lpstr>
      <vt:lpstr>PowerPoint Presentation</vt:lpstr>
    </vt:vector>
  </TitlesOfParts>
  <Company>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AHRQ Slide Template 2019-Widescreen</dc:title>
  <dc:creator>DHHS</dc:creator>
  <cp:lastModifiedBy>Marlowe Galbraith</cp:lastModifiedBy>
  <cp:revision>179</cp:revision>
  <dcterms:created xsi:type="dcterms:W3CDTF">2013-09-03T18:05:51Z</dcterms:created>
  <dcterms:modified xsi:type="dcterms:W3CDTF">2024-07-15T16:41:04Z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0x010100656C468EA908FC459FF48D4BCDEC4D78</vt:lpwstr>
  </property>
</Properties>
</file>